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38" r:id="rId1"/>
  </p:sldMasterIdLst>
  <p:notesMasterIdLst>
    <p:notesMasterId r:id="rId50"/>
  </p:notesMasterIdLst>
  <p:handoutMasterIdLst>
    <p:handoutMasterId r:id="rId51"/>
  </p:handoutMasterIdLst>
  <p:sldIdLst>
    <p:sldId id="256" r:id="rId2"/>
    <p:sldId id="349" r:id="rId3"/>
    <p:sldId id="300" r:id="rId4"/>
    <p:sldId id="359" r:id="rId5"/>
    <p:sldId id="295" r:id="rId6"/>
    <p:sldId id="290" r:id="rId7"/>
    <p:sldId id="296" r:id="rId8"/>
    <p:sldId id="355" r:id="rId9"/>
    <p:sldId id="360" r:id="rId10"/>
    <p:sldId id="357" r:id="rId11"/>
    <p:sldId id="343" r:id="rId12"/>
    <p:sldId id="259" r:id="rId13"/>
    <p:sldId id="347" r:id="rId14"/>
    <p:sldId id="353" r:id="rId15"/>
    <p:sldId id="301" r:id="rId16"/>
    <p:sldId id="302" r:id="rId17"/>
    <p:sldId id="303" r:id="rId18"/>
    <p:sldId id="297" r:id="rId19"/>
    <p:sldId id="261" r:id="rId20"/>
    <p:sldId id="324" r:id="rId21"/>
    <p:sldId id="304" r:id="rId22"/>
    <p:sldId id="264" r:id="rId23"/>
    <p:sldId id="266" r:id="rId24"/>
    <p:sldId id="338" r:id="rId25"/>
    <p:sldId id="339" r:id="rId26"/>
    <p:sldId id="340" r:id="rId27"/>
    <p:sldId id="341" r:id="rId28"/>
    <p:sldId id="342" r:id="rId29"/>
    <p:sldId id="268" r:id="rId30"/>
    <p:sldId id="310" r:id="rId31"/>
    <p:sldId id="368" r:id="rId32"/>
    <p:sldId id="369" r:id="rId33"/>
    <p:sldId id="363" r:id="rId34"/>
    <p:sldId id="364" r:id="rId35"/>
    <p:sldId id="365" r:id="rId36"/>
    <p:sldId id="366" r:id="rId37"/>
    <p:sldId id="367" r:id="rId38"/>
    <p:sldId id="322" r:id="rId39"/>
    <p:sldId id="373" r:id="rId40"/>
    <p:sldId id="298" r:id="rId41"/>
    <p:sldId id="313" r:id="rId42"/>
    <p:sldId id="370" r:id="rId43"/>
    <p:sldId id="262" r:id="rId44"/>
    <p:sldId id="371" r:id="rId45"/>
    <p:sldId id="372" r:id="rId46"/>
    <p:sldId id="358" r:id="rId47"/>
    <p:sldId id="350" r:id="rId48"/>
    <p:sldId id="315" r:id="rId4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3381" autoAdjust="0"/>
  </p:normalViewPr>
  <p:slideViewPr>
    <p:cSldViewPr>
      <p:cViewPr>
        <p:scale>
          <a:sx n="90" d="100"/>
          <a:sy n="90" d="100"/>
        </p:scale>
        <p:origin x="-426"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82"/>
    </p:cViewPr>
  </p:sorterViewPr>
  <p:notesViewPr>
    <p:cSldViewPr>
      <p:cViewPr varScale="1">
        <p:scale>
          <a:sx n="66" d="100"/>
          <a:sy n="66" d="100"/>
        </p:scale>
        <p:origin x="-3187" y="-8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AR Department of Human Services</a:t>
            </a:r>
          </a:p>
          <a:p>
            <a:pPr>
              <a:defRPr/>
            </a:pPr>
            <a:r>
              <a:rPr lang="en-US"/>
              <a:t>Division of Children and Family Services</a:t>
            </a:r>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499D797-BEB4-4167-BEB0-8B0F0FD65A1D}" type="slidenum">
              <a:rPr lang="en-US"/>
              <a:pPr>
                <a:defRPr/>
              </a:pPr>
              <a:t>‹#›</a:t>
            </a:fld>
            <a:endParaRPr lang="en-US" dirty="0"/>
          </a:p>
        </p:txBody>
      </p:sp>
    </p:spTree>
    <p:extLst>
      <p:ext uri="{BB962C8B-B14F-4D97-AF65-F5344CB8AC3E}">
        <p14:creationId xmlns:p14="http://schemas.microsoft.com/office/powerpoint/2010/main" val="502403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21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64C315-229F-4BCC-ADD1-1DE6757E7921}" type="datetimeFigureOut">
              <a:rPr lang="en-US"/>
              <a:pPr>
                <a:defRPr/>
              </a:pPr>
              <a:t>9/23/2015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387768"/>
            <a:ext cx="5608320" cy="415591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378"/>
            <a:ext cx="3037840" cy="4621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772378"/>
            <a:ext cx="3037840" cy="4621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C49212-0517-4E40-BAF8-B3C9DB8A057E}" type="slidenum">
              <a:rPr lang="en-US"/>
              <a:pPr>
                <a:defRPr/>
              </a:pPr>
              <a:t>‹#›</a:t>
            </a:fld>
            <a:endParaRPr lang="en-US" dirty="0"/>
          </a:p>
        </p:txBody>
      </p:sp>
    </p:spTree>
    <p:extLst>
      <p:ext uri="{BB962C8B-B14F-4D97-AF65-F5344CB8AC3E}">
        <p14:creationId xmlns:p14="http://schemas.microsoft.com/office/powerpoint/2010/main" val="26233678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E213245A-4629-4953-92EC-BBD2B1109F0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CFD2A927-828B-4CE1-A4BB-B2E757915EB7}" type="slidenum">
              <a:rPr lang="en-US" smtClean="0"/>
              <a:pPr>
                <a:defRPr/>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7A4E44F-19EC-4AE1-921A-D96113956166}" type="slidenum">
              <a:rPr lang="en-US" smtClean="0"/>
              <a:pPr>
                <a:defRPr/>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ECD2EA4F-322C-4122-B4E2-91222B7A10E7}" type="slidenum">
              <a:rPr lang="en-US" smtClean="0"/>
              <a:pPr>
                <a:defRPr/>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E6B412EB-077C-4732-8D6F-E806705AC96C}" type="slidenum">
              <a:rPr lang="en-US" smtClean="0"/>
              <a:pPr>
                <a:defRPr/>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5267084B-FF52-4EAE-B525-069A194342B5}" type="slidenum">
              <a:rPr lang="en-US">
                <a:solidFill>
                  <a:prstClr val="black"/>
                </a:solidFill>
              </a:rPr>
              <a:pPr>
                <a:defRPr/>
              </a:pPr>
              <a:t>28</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9D74351F-14FB-4A0E-9B32-C019AB18B70F}" type="slidenum">
              <a:rPr lang="en-US" smtClean="0"/>
              <a:pPr>
                <a:defRPr/>
              </a:pPr>
              <a:t>29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6CCB078-6243-46FA-85FB-6F4D566F42E0}" type="slidenum">
              <a:rPr lang="en-US">
                <a:solidFill>
                  <a:prstClr val="black"/>
                </a:solidFill>
              </a:rPr>
              <a:pPr>
                <a:defRPr/>
              </a:pPr>
              <a:t>30</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DABCD4B-F63D-49D5-864B-F5397105E6E7}" type="slidenum">
              <a:rPr lang="en-US" smtClean="0"/>
              <a:pPr>
                <a:defRPr/>
              </a:pPr>
              <a:t>43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DABCD4B-F63D-49D5-864B-F5397105E6E7}" type="slidenum">
              <a:rPr lang="en-US" smtClean="0"/>
              <a:pPr>
                <a:defRPr/>
              </a:pPr>
              <a:t>44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DABCD4B-F63D-49D5-864B-F5397105E6E7}" type="slidenum">
              <a:rPr lang="en-US" smtClean="0"/>
              <a:pPr>
                <a:defRPr/>
              </a:pPr>
              <a:t>45</a:t>
            </a:fld>
            <a:endParaRPr lang="en-US" dirty="0"/>
          </a:p>
        </p:txBody>
      </p:sp>
      <p:sp>
        <p:nvSpPr>
          <p:cNvPr id="2" name="Footer Placeholder 1"/>
          <p:cNvSpPr>
            <a:spLocks noGrp="1"/>
          </p:cNvSpPr>
          <p:nvPr>
            <p:ph type="ftr" sz="quarter" idx="10"/>
          </p:nvPr>
        </p:nvSpPr>
        <p:spPr/>
        <p:txBody>
          <a:bodyPr/>
          <a:lstStyle/>
          <a:p>
            <a:pPr>
              <a:defRPr/>
            </a:pPr>
            <a:r>
              <a:rPr lang="en-US" smtClean="0"/>
              <a:t>Revised 7/13/15</a:t>
            </a:r>
            <a:endParaRPr lang="en-US"/>
          </a:p>
        </p:txBody>
      </p:sp>
      <p:sp>
        <p:nvSpPr>
          <p:cNvPr id="3" name="Header Placeholder 2"/>
          <p:cNvSpPr>
            <a:spLocks noGrp="1"/>
          </p:cNvSpPr>
          <p:nvPr>
            <p:ph type="hdr" sz="quarter" idx="11"/>
          </p:nvPr>
        </p:nvSpPr>
        <p:spPr/>
        <p:txBody>
          <a:bodyPr/>
          <a:lstStyle/>
          <a:p>
            <a:pPr>
              <a:defRPr/>
            </a:pPr>
            <a:r>
              <a:rPr lang="en-US" smtClean="0"/>
              <a:t>Handout 2</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F46F6EC3-EA5F-400B-992B-6F4E632747AC}" type="slidenum">
              <a:rPr lang="en-US" smtClean="0"/>
              <a:pPr>
                <a:defRPr/>
              </a:pPr>
              <a:t>12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C49212-0517-4E40-BAF8-B3C9DB8A057E}" type="slidenum">
              <a:rPr lang="en-US" smtClean="0"/>
              <a:pPr>
                <a:defRPr/>
              </a:pPr>
              <a:t>47</a:t>
            </a:fld>
            <a:endParaRPr lang="en-US" dirty="0"/>
          </a:p>
        </p:txBody>
      </p:sp>
    </p:spTree>
    <p:extLst>
      <p:ext uri="{BB962C8B-B14F-4D97-AF65-F5344CB8AC3E}">
        <p14:creationId xmlns:p14="http://schemas.microsoft.com/office/powerpoint/2010/main" val="43353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DDBC4C49-5471-48A3-A7E2-CBC4E210650B}" type="slidenum">
              <a:rPr lang="en-US">
                <a:solidFill>
                  <a:prstClr val="black"/>
                </a:solidFill>
              </a:rPr>
              <a:pPr>
                <a:defRPr/>
              </a:pPr>
              <a:t>48</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23184A87-E4F2-4DFA-AE10-FEE50DED1F90}" type="slidenum">
              <a:rPr lang="en-US" smtClean="0"/>
              <a:pPr>
                <a:defRPr/>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2AABFE5-0601-4C17-B38E-4C36B145DBC2}" type="slidenum">
              <a:rPr lang="en-US" smtClean="0"/>
              <a:pPr>
                <a:defRPr/>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F0A900E-98FC-408C-8B86-008AEA0FCAF5}" type="slidenum">
              <a:rPr lang="en-US" smtClean="0"/>
              <a:pPr>
                <a:defRPr/>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21F20EBA-976E-44E5-BD1C-993306F2601A}" type="slidenum">
              <a:rPr lang="en-US" smtClean="0"/>
              <a:pPr>
                <a:defRPr/>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CD76189B-1A9E-4E38-9FF6-E85F7AD2872C}" type="slidenum">
              <a:rPr lang="en-US" smtClean="0"/>
              <a:pPr>
                <a:defRPr/>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4CC56D99-F31C-454F-B175-3733CA347B91}" type="slidenum">
              <a:rPr lang="en-US" smtClean="0"/>
              <a:pPr>
                <a:defRPr/>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428691F4-F0AA-421E-B273-01709FF8681B}" type="slidenum">
              <a:rPr lang="en-US" smtClean="0"/>
              <a:pPr>
                <a:defRPr/>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716EFFB8-0C74-4814-8F18-F6E4EF2C5D91}" type="datetime1">
              <a:rPr lang="en-US" smtClean="0"/>
              <a:pPr>
                <a:defRPr/>
              </a:pPr>
              <a:t>9/23/2015</a:t>
            </a:fld>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3F053A27-8A58-4E6D-A50D-3FF34E5CD39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BE58325-2588-4940-835B-FEEB2670CF67}" type="datetime1">
              <a:rPr lang="en-US" smtClean="0"/>
              <a:pPr>
                <a:defRPr/>
              </a:pPr>
              <a:t>9/23/2015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8C3CB3-3FDD-4C08-93AA-5BE6A46330F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2B78A97-A6B3-4648-9ED9-81FF28FD9A9E}" type="datetime1">
              <a:rPr lang="en-US" smtClean="0"/>
              <a:pPr>
                <a:defRPr/>
              </a:pPr>
              <a:t>9/23/2015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FDD4D9-B8DE-468D-9BB7-0E72A3B597CD}"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EACC9C5-6E3B-4D7F-87B0-D17D6156A26E}" type="datetime1">
              <a:rPr lang="en-US" smtClean="0"/>
              <a:pPr>
                <a:defRPr/>
              </a:pPr>
              <a:t>9/23/2015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A798F1-F14D-4F25-931F-3224584BA39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62104798-47E9-4C75-9BD1-5E599E7BAE3E}" type="datetime1">
              <a:rPr lang="en-US" smtClean="0"/>
              <a:pPr>
                <a:defRPr/>
              </a:pPr>
              <a:t>9/23/2015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D34A7A-E9B3-4327-8884-146B7D3FDCE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B4A81FA-82C4-4954-9801-19111548CF45}" type="datetime1">
              <a:rPr lang="en-US" smtClean="0"/>
              <a:pPr>
                <a:defRPr/>
              </a:pPr>
              <a:t>9/23/2015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3D979C3-826A-4CA0-BB1B-B6D575681B94}"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DB2DA0B0-B2C6-40A4-9A26-B8DB3348B573}" type="datetime1">
              <a:rPr lang="en-US" smtClean="0"/>
              <a:pPr>
                <a:defRPr/>
              </a:pPr>
              <a:t>9/23/2015</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701CCF6-2F4C-4CFF-BA96-7DA147842DB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E10F46C8-CE2F-4318-8E1B-14D623B500E8}" type="datetime1">
              <a:rPr lang="en-US" smtClean="0"/>
              <a:pPr>
                <a:defRPr/>
              </a:pPr>
              <a:t>9/23/2015</a:t>
            </a:fld>
            <a:endParaRPr lang="en-US" dirty="0"/>
          </a:p>
        </p:txBody>
      </p:sp>
      <p:sp>
        <p:nvSpPr>
          <p:cNvPr id="8" name="Slide Number Placeholder 7"/>
          <p:cNvSpPr>
            <a:spLocks noGrp="1"/>
          </p:cNvSpPr>
          <p:nvPr>
            <p:ph type="sldNum" sz="quarter" idx="11"/>
          </p:nvPr>
        </p:nvSpPr>
        <p:spPr/>
        <p:txBody>
          <a:bodyPr/>
          <a:lstStyle/>
          <a:p>
            <a:pPr>
              <a:defRPr/>
            </a:pPr>
            <a:fld id="{8FA608FF-318A-476D-BB4D-5D32FD05E95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5A1A5E-DDBB-40AF-97F9-7827567D57DF}" type="datetime1">
              <a:rPr lang="en-US" smtClean="0"/>
              <a:pPr>
                <a:defRPr/>
              </a:pPr>
              <a:t>9/23/2015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A30246F-A743-49AC-828C-84E4381A4DA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0F517668-5F51-4D58-8369-321FB756D4D0}" type="datetime1">
              <a:rPr lang="en-US" smtClean="0"/>
              <a:pPr>
                <a:defRPr/>
              </a:pPr>
              <a:t>9/23/2015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156448" y="6422064"/>
            <a:ext cx="762000" cy="365125"/>
          </a:xfrm>
        </p:spPr>
        <p:txBody>
          <a:bodyPr/>
          <a:lstStyle/>
          <a:p>
            <a:pPr>
              <a:defRPr/>
            </a:pPr>
            <a:fld id="{4F3D386F-2A60-40C8-AD7E-ACC3EB09C576}"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fld id="{CAED9790-4D04-4735-A3A7-2B18C96C5A5A}" type="datetime1">
              <a:rPr lang="en-US" smtClean="0"/>
              <a:pPr>
                <a:defRPr/>
              </a:pPr>
              <a:t>9/23/2015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8DF632-345D-46F9-86E7-02C0F102C5F8}"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85A50508-A809-476D-94BE-9B4721E4FB00}" type="datetime1">
              <a:rPr lang="en-US" smtClean="0"/>
              <a:pPr>
                <a:defRPr/>
              </a:pPr>
              <a:t>9/23/2015</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1B592E30-A15E-4441-8BE2-C74DC530B065}"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entervideo.forest.usf.edu/cans/CANSTraining.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youtu.be/ubNF9QNEQL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Brooke.Harris@dhs.arkansas.gov"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5029200"/>
          </a:xfrm>
        </p:spPr>
        <p:txBody>
          <a:bodyPr>
            <a:normAutofit/>
          </a:bodyPr>
          <a:lstStyle/>
          <a:p>
            <a:pPr eaLnBrk="1" fontAlgn="auto" hangingPunct="1">
              <a:spcAft>
                <a:spcPts val="0"/>
              </a:spcAft>
              <a:defRPr/>
            </a:pPr>
            <a:r>
              <a:rPr lang="en-US" sz="6000" b="1" dirty="0" smtClean="0"/>
              <a:t>AR CANS/FAST </a:t>
            </a:r>
            <a:br>
              <a:rPr lang="en-US" sz="6000" b="1" dirty="0" smtClean="0"/>
            </a:br>
            <a:r>
              <a:rPr lang="en-US" sz="6000" b="1" dirty="0" smtClean="0"/>
              <a:t>TRAINING</a:t>
            </a:r>
            <a:r>
              <a:rPr lang="en-US" b="1" dirty="0" smtClean="0"/>
              <a:t>  </a:t>
            </a:r>
            <a:r>
              <a:rPr lang="en-US" b="1" dirty="0" smtClean="0">
                <a:solidFill>
                  <a:srgbClr val="FFFF00"/>
                </a:solidFill>
              </a:rPr>
              <a:t/>
            </a:r>
            <a:br>
              <a:rPr lang="en-US" b="1" dirty="0" smtClean="0">
                <a:solidFill>
                  <a:srgbClr val="FFFF00"/>
                </a:solidFill>
              </a:rPr>
            </a:br>
            <a:r>
              <a:rPr lang="en-US" b="1" dirty="0" smtClean="0"/>
              <a:t/>
            </a:r>
            <a:br>
              <a:rPr lang="en-US" b="1" dirty="0" smtClean="0"/>
            </a:br>
            <a:r>
              <a:rPr lang="en-US" sz="2700" b="1" dirty="0" smtClean="0">
                <a:solidFill>
                  <a:srgbClr val="FFFF00"/>
                </a:solidFill>
              </a:rPr>
              <a:t>Ar</a:t>
            </a:r>
            <a:r>
              <a:rPr lang="en-US" sz="2700" b="1" dirty="0" smtClean="0"/>
              <a:t>kansas </a:t>
            </a:r>
            <a:br>
              <a:rPr lang="en-US" sz="2700" b="1" dirty="0" smtClean="0"/>
            </a:br>
            <a:r>
              <a:rPr lang="en-US" sz="2700" b="1" dirty="0" smtClean="0">
                <a:solidFill>
                  <a:srgbClr val="FFFF00"/>
                </a:solidFill>
              </a:rPr>
              <a:t>C</a:t>
            </a:r>
            <a:r>
              <a:rPr lang="en-US" sz="2700" b="1" dirty="0" smtClean="0"/>
              <a:t>hild and </a:t>
            </a:r>
            <a:r>
              <a:rPr lang="en-US" sz="2700" b="1" dirty="0">
                <a:solidFill>
                  <a:srgbClr val="FFFF00"/>
                </a:solidFill>
              </a:rPr>
              <a:t>A</a:t>
            </a:r>
            <a:r>
              <a:rPr lang="en-US" sz="2700" b="1" dirty="0" smtClean="0"/>
              <a:t>dolescent </a:t>
            </a:r>
            <a:r>
              <a:rPr lang="en-US" sz="2700" b="1" dirty="0">
                <a:solidFill>
                  <a:srgbClr val="FFFF00"/>
                </a:solidFill>
              </a:rPr>
              <a:t>N</a:t>
            </a:r>
            <a:r>
              <a:rPr lang="en-US" sz="2700" b="1" dirty="0" smtClean="0"/>
              <a:t>eeds and </a:t>
            </a:r>
            <a:r>
              <a:rPr lang="en-US" sz="2700" b="1" dirty="0" smtClean="0">
                <a:solidFill>
                  <a:srgbClr val="FFFF00"/>
                </a:solidFill>
              </a:rPr>
              <a:t>S</a:t>
            </a:r>
            <a:r>
              <a:rPr lang="en-US" sz="2700" b="1" dirty="0" smtClean="0"/>
              <a:t>trengths</a:t>
            </a:r>
            <a:br>
              <a:rPr lang="en-US" sz="2700" b="1" dirty="0" smtClean="0"/>
            </a:br>
            <a:r>
              <a:rPr lang="en-US" sz="2700" b="1" dirty="0" smtClean="0">
                <a:solidFill>
                  <a:srgbClr val="FFFF00"/>
                </a:solidFill>
              </a:rPr>
              <a:t>F</a:t>
            </a:r>
            <a:r>
              <a:rPr lang="en-US" sz="2700" b="1" dirty="0" smtClean="0"/>
              <a:t>amily </a:t>
            </a:r>
            <a:r>
              <a:rPr lang="en-US" sz="2700" b="1" dirty="0" smtClean="0">
                <a:solidFill>
                  <a:srgbClr val="FFFF00"/>
                </a:solidFill>
              </a:rPr>
              <a:t>A</a:t>
            </a:r>
            <a:r>
              <a:rPr lang="en-US" sz="2700" b="1" dirty="0" smtClean="0"/>
              <a:t>dvocacy and </a:t>
            </a:r>
            <a:r>
              <a:rPr lang="en-US" sz="2700" b="1" dirty="0" smtClean="0">
                <a:solidFill>
                  <a:srgbClr val="FFFF00"/>
                </a:solidFill>
              </a:rPr>
              <a:t>S</a:t>
            </a:r>
            <a:r>
              <a:rPr lang="en-US" sz="2700" b="1" dirty="0" smtClean="0"/>
              <a:t>upport </a:t>
            </a:r>
            <a:r>
              <a:rPr lang="en-US" sz="2700" b="1" dirty="0" smtClean="0">
                <a:solidFill>
                  <a:srgbClr val="FFFF00"/>
                </a:solidFill>
              </a:rPr>
              <a:t>T</a:t>
            </a:r>
            <a:r>
              <a:rPr lang="en-US" sz="2700" b="1" dirty="0" smtClean="0"/>
              <a:t>ool</a:t>
            </a:r>
            <a:br>
              <a:rPr lang="en-US" sz="2700" b="1" dirty="0" smtClean="0"/>
            </a:br>
            <a:r>
              <a:rPr lang="en-US" sz="2700" b="1" dirty="0"/>
              <a:t/>
            </a:r>
            <a:br>
              <a:rPr lang="en-US" sz="2700" b="1" dirty="0"/>
            </a:br>
            <a:r>
              <a:rPr lang="en-US" sz="2700" b="1" dirty="0" smtClean="0"/>
              <a:t/>
            </a:r>
            <a:br>
              <a:rPr lang="en-US" sz="2700" b="1" dirty="0" smtClean="0"/>
            </a:br>
            <a:endParaRPr lang="en-US" sz="1400" i="1" dirty="0"/>
          </a:p>
        </p:txBody>
      </p:sp>
      <p:sp>
        <p:nvSpPr>
          <p:cNvPr id="9219" name="Subtitle 2"/>
          <p:cNvSpPr>
            <a:spLocks noGrp="1"/>
          </p:cNvSpPr>
          <p:nvPr>
            <p:ph type="subTitle" idx="1"/>
          </p:nvPr>
        </p:nvSpPr>
        <p:spPr>
          <a:xfrm>
            <a:off x="2133600" y="4876800"/>
            <a:ext cx="6480048" cy="838200"/>
          </a:xfrm>
        </p:spPr>
        <p:txBody>
          <a:bodyPr>
            <a:normAutofit/>
          </a:bodyPr>
          <a:lstStyle/>
          <a:p>
            <a:pPr eaLnBrk="1" fontAlgn="auto" hangingPunct="1">
              <a:spcBef>
                <a:spcPct val="0"/>
              </a:spcBef>
              <a:spcAft>
                <a:spcPts val="0"/>
              </a:spcAft>
              <a:buFont typeface="Wingdings 2"/>
              <a:buNone/>
              <a:defRPr/>
            </a:pPr>
            <a:r>
              <a:rPr lang="en-US" altLang="en-US" sz="1800" dirty="0" smtClean="0"/>
              <a:t>Developed by AR Department of Human Services </a:t>
            </a:r>
          </a:p>
          <a:p>
            <a:pPr eaLnBrk="1" fontAlgn="auto" hangingPunct="1">
              <a:spcBef>
                <a:spcPct val="0"/>
              </a:spcBef>
              <a:spcAft>
                <a:spcPts val="0"/>
              </a:spcAft>
              <a:buFont typeface="Wingdings 2"/>
              <a:buNone/>
              <a:defRPr/>
            </a:pPr>
            <a:r>
              <a:rPr lang="en-US" altLang="en-US" sz="1800" dirty="0" smtClean="0"/>
              <a:t>Division of Children and Family Services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ULTIMATE GOAL?</a:t>
            </a:r>
            <a:endParaRPr lang="en-US" dirty="0"/>
          </a:p>
        </p:txBody>
      </p:sp>
      <p:sp>
        <p:nvSpPr>
          <p:cNvPr id="3" name="Content Placeholder 2"/>
          <p:cNvSpPr>
            <a:spLocks noGrp="1"/>
          </p:cNvSpPr>
          <p:nvPr>
            <p:ph idx="1"/>
          </p:nvPr>
        </p:nvSpPr>
        <p:spPr/>
        <p:txBody>
          <a:bodyPr/>
          <a:lstStyle/>
          <a:p>
            <a:pPr>
              <a:defRPr/>
            </a:pPr>
            <a:r>
              <a:rPr lang="en-US" dirty="0" smtClean="0"/>
              <a:t>Reduce the number of children in foster care by:</a:t>
            </a:r>
          </a:p>
          <a:p>
            <a:pPr lvl="1">
              <a:defRPr/>
            </a:pPr>
            <a:r>
              <a:rPr lang="en-US" dirty="0" smtClean="0"/>
              <a:t>Preventing entry into foster care in the first place (FAST)</a:t>
            </a:r>
          </a:p>
          <a:p>
            <a:pPr lvl="1">
              <a:defRPr/>
            </a:pPr>
            <a:r>
              <a:rPr lang="en-US" dirty="0" smtClean="0"/>
              <a:t>Shorten the length of stay in foster care by addressing specific safety factors/high priority needs first (CANS)</a:t>
            </a:r>
          </a:p>
          <a:p>
            <a:pPr marL="274638" lvl="1" indent="0">
              <a:buFont typeface="Wingdings" pitchFamily="2" charset="2"/>
              <a:buNone/>
              <a:defRPr/>
            </a:pPr>
            <a:endParaRPr lang="en-US" dirty="0"/>
          </a:p>
        </p:txBody>
      </p:sp>
      <p:sp>
        <p:nvSpPr>
          <p:cNvPr id="4" name="Slide Number Placeholder 3"/>
          <p:cNvSpPr>
            <a:spLocks noGrp="1"/>
          </p:cNvSpPr>
          <p:nvPr>
            <p:ph type="sldNum" sz="quarter" idx="12"/>
          </p:nvPr>
        </p:nvSpPr>
        <p:spPr/>
        <p:txBody>
          <a:bodyPr/>
          <a:lstStyle/>
          <a:p>
            <a:pPr>
              <a:defRPr/>
            </a:pPr>
            <a:fld id="{788940A0-A38D-4C1B-B58A-BD5A4F66F832}"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altLang="en-US" smtClean="0">
                <a:solidFill>
                  <a:srgbClr val="7B9899"/>
                </a:solidFill>
              </a:rPr>
              <a:t>Dr. John Lyons – CANS Developer</a:t>
            </a:r>
          </a:p>
        </p:txBody>
      </p:sp>
      <p:sp>
        <p:nvSpPr>
          <p:cNvPr id="23555"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endParaRPr lang="en-US" altLang="en-US" dirty="0" smtClean="0"/>
          </a:p>
          <a:p>
            <a:pPr marL="274320" indent="-274320" eaLnBrk="1" fontAlgn="auto" hangingPunct="1">
              <a:spcAft>
                <a:spcPts val="0"/>
              </a:spcAft>
              <a:buFont typeface="Wingdings 2"/>
              <a:buChar char=""/>
              <a:defRPr/>
            </a:pPr>
            <a:r>
              <a:rPr lang="en-US" altLang="en-US" dirty="0">
                <a:hlinkClick r:id="rId2"/>
              </a:rPr>
              <a:t>http://</a:t>
            </a:r>
            <a:r>
              <a:rPr lang="en-US" altLang="en-US" dirty="0" smtClean="0">
                <a:hlinkClick r:id="rId2"/>
              </a:rPr>
              <a:t>centervideo.forest.usf.edu/cans/CANSTraining.html</a:t>
            </a:r>
            <a:endParaRPr lang="en-US" altLang="en-US" dirty="0" smtClean="0"/>
          </a:p>
          <a:p>
            <a:pPr marL="274320" indent="-274320" eaLnBrk="1" fontAlgn="auto" hangingPunct="1">
              <a:spcAft>
                <a:spcPts val="0"/>
              </a:spcAft>
              <a:buFont typeface="Wingdings 2"/>
              <a:buChar char=""/>
              <a:defRPr/>
            </a:pPr>
            <a:endParaRPr lang="en-US" altLang="en-US" dirty="0" smtClean="0"/>
          </a:p>
          <a:p>
            <a:pPr marL="274320" indent="-274320" eaLnBrk="1" fontAlgn="auto" hangingPunct="1">
              <a:spcAft>
                <a:spcPts val="0"/>
              </a:spcAft>
              <a:buFont typeface="Wingdings 2"/>
              <a:buChar char=""/>
              <a:defRPr/>
            </a:pPr>
            <a:endParaRPr lang="en-US" altLang="en-US" dirty="0" smtClean="0"/>
          </a:p>
          <a:p>
            <a:pPr marL="274320" indent="-274320" eaLnBrk="1" fontAlgn="auto" hangingPunct="1">
              <a:spcAft>
                <a:spcPts val="0"/>
              </a:spcAft>
              <a:buFont typeface="Wingdings 2"/>
              <a:buChar char=""/>
              <a:defRPr/>
            </a:pPr>
            <a:endParaRPr lang="en-US" altLang="en-US" dirty="0" smtClean="0"/>
          </a:p>
          <a:p>
            <a:pPr marL="274320" indent="-274320" eaLnBrk="1" fontAlgn="auto" hangingPunct="1">
              <a:spcAft>
                <a:spcPts val="0"/>
              </a:spcAft>
              <a:buFont typeface="Wingdings 2"/>
              <a:buChar char=""/>
              <a:defRPr/>
            </a:pPr>
            <a:endParaRPr lang="en-US" altLang="en-US" dirty="0" smtClean="0"/>
          </a:p>
          <a:p>
            <a:pPr marL="274320" indent="-274320" eaLnBrk="1" fontAlgn="auto" hangingPunct="1">
              <a:spcAft>
                <a:spcPts val="0"/>
              </a:spcAft>
              <a:buFont typeface="Wingdings 2"/>
              <a:buChar char=""/>
              <a:defRPr/>
            </a:pPr>
            <a:endParaRPr lang="en-US" altLang="en-US" dirty="0" smtClean="0"/>
          </a:p>
          <a:p>
            <a:pPr marL="0" indent="0" eaLnBrk="1" fontAlgn="auto" hangingPunct="1">
              <a:spcAft>
                <a:spcPts val="0"/>
              </a:spcAft>
              <a:buFont typeface="Wingdings" pitchFamily="2" charset="2"/>
              <a:buNone/>
              <a:defRPr/>
            </a:pPr>
            <a:endParaRPr lang="en-US" altLang="en-US" dirty="0" smtClean="0"/>
          </a:p>
        </p:txBody>
      </p:sp>
      <p:sp>
        <p:nvSpPr>
          <p:cNvPr id="4" name="Slide Number Placeholder 3"/>
          <p:cNvSpPr>
            <a:spLocks noGrp="1"/>
          </p:cNvSpPr>
          <p:nvPr>
            <p:ph type="sldNum" sz="quarter" idx="12"/>
          </p:nvPr>
        </p:nvSpPr>
        <p:spPr/>
        <p:txBody>
          <a:bodyPr/>
          <a:lstStyle/>
          <a:p>
            <a:pPr>
              <a:defRPr/>
            </a:pPr>
            <a:fld id="{06BCFDFF-0886-40DE-AAFE-90F75C223B33}"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b="1" dirty="0" smtClean="0">
                <a:solidFill>
                  <a:schemeClr val="accent1"/>
                </a:solidFill>
              </a:rPr>
              <a:t>CANS-FAST </a:t>
            </a:r>
          </a:p>
        </p:txBody>
      </p:sp>
      <p:sp>
        <p:nvSpPr>
          <p:cNvPr id="3" name="Content Placeholder 2"/>
          <p:cNvSpPr>
            <a:spLocks noGrp="1"/>
          </p:cNvSpPr>
          <p:nvPr>
            <p:ph idx="1"/>
          </p:nvPr>
        </p:nvSpPr>
        <p:spPr/>
        <p:txBody>
          <a:bodyPr>
            <a:normAutofit fontScale="92500" lnSpcReduction="20000"/>
          </a:bodyPr>
          <a:lstStyle/>
          <a:p>
            <a:pPr marL="457200" indent="-457200">
              <a:defRPr/>
            </a:pPr>
            <a:r>
              <a:rPr lang="en-US" sz="2800" b="1" dirty="0" smtClean="0">
                <a:cs typeface="Tahoma" pitchFamily="34" charset="0"/>
              </a:rPr>
              <a:t>The </a:t>
            </a:r>
            <a:r>
              <a:rPr lang="en-US" sz="2800" b="1" dirty="0">
                <a:cs typeface="Tahoma" pitchFamily="34" charset="0"/>
              </a:rPr>
              <a:t>purpose of the </a:t>
            </a:r>
            <a:r>
              <a:rPr lang="en-US" sz="2800" b="1" dirty="0" smtClean="0">
                <a:cs typeface="Tahoma" pitchFamily="34" charset="0"/>
              </a:rPr>
              <a:t>CANS-FAST </a:t>
            </a:r>
            <a:r>
              <a:rPr lang="en-US" sz="2800" b="1" dirty="0">
                <a:cs typeface="Tahoma" pitchFamily="34" charset="0"/>
              </a:rPr>
              <a:t>is to identify and communicate </a:t>
            </a:r>
            <a:r>
              <a:rPr lang="en-US" sz="2800" b="1" i="1" dirty="0">
                <a:cs typeface="Tahoma" pitchFamily="34" charset="0"/>
              </a:rPr>
              <a:t>a </a:t>
            </a:r>
            <a:r>
              <a:rPr lang="en-US" sz="2800" b="1" i="1" dirty="0">
                <a:solidFill>
                  <a:schemeClr val="accent1"/>
                </a:solidFill>
                <a:cs typeface="Tahoma" pitchFamily="34" charset="0"/>
              </a:rPr>
              <a:t>shared vision</a:t>
            </a:r>
            <a:r>
              <a:rPr lang="en-US" sz="2800" b="1" dirty="0">
                <a:solidFill>
                  <a:schemeClr val="accent1"/>
                </a:solidFill>
                <a:cs typeface="Tahoma" pitchFamily="34" charset="0"/>
              </a:rPr>
              <a:t> </a:t>
            </a:r>
            <a:r>
              <a:rPr lang="en-US" sz="2800" b="1" dirty="0">
                <a:cs typeface="Tahoma" pitchFamily="34" charset="0"/>
              </a:rPr>
              <a:t>of strengths and needs for children and </a:t>
            </a:r>
            <a:r>
              <a:rPr lang="en-US" sz="2800" b="1" dirty="0" smtClean="0">
                <a:cs typeface="Tahoma" pitchFamily="34" charset="0"/>
              </a:rPr>
              <a:t>families across different child servicing system.</a:t>
            </a:r>
          </a:p>
          <a:p>
            <a:pPr marL="457200" indent="-457200">
              <a:defRPr/>
            </a:pPr>
            <a:endParaRPr lang="en-US" sz="2800" b="1" dirty="0">
              <a:cs typeface="Tahoma" pitchFamily="34" charset="0"/>
            </a:endParaRPr>
          </a:p>
          <a:p>
            <a:pPr marL="457200" indent="-457200">
              <a:defRPr/>
            </a:pPr>
            <a:r>
              <a:rPr lang="en-US" sz="2800" b="1" dirty="0" smtClean="0">
                <a:cs typeface="Tahoma" pitchFamily="34" charset="0"/>
              </a:rPr>
              <a:t>The CANS-FAST allows for different parties to </a:t>
            </a:r>
            <a:r>
              <a:rPr lang="en-US" sz="2800" b="1" dirty="0" smtClean="0">
                <a:solidFill>
                  <a:schemeClr val="accent1"/>
                </a:solidFill>
                <a:cs typeface="Tahoma" pitchFamily="34" charset="0"/>
              </a:rPr>
              <a:t>communicate</a:t>
            </a:r>
            <a:r>
              <a:rPr lang="en-US" sz="2800" b="1" dirty="0" smtClean="0">
                <a:cs typeface="Tahoma" pitchFamily="34" charset="0"/>
              </a:rPr>
              <a:t> the shared vision.</a:t>
            </a:r>
          </a:p>
          <a:p>
            <a:pPr marL="457200" indent="-457200">
              <a:defRPr/>
            </a:pPr>
            <a:endParaRPr lang="en-US" sz="2800" b="1" dirty="0">
              <a:cs typeface="Tahoma" pitchFamily="34" charset="0"/>
            </a:endParaRPr>
          </a:p>
          <a:p>
            <a:pPr marL="457200" indent="-457200">
              <a:defRPr/>
            </a:pPr>
            <a:r>
              <a:rPr lang="en-US" sz="2800" b="1" dirty="0" smtClean="0">
                <a:cs typeface="Tahoma" pitchFamily="34" charset="0"/>
              </a:rPr>
              <a:t>Ratings in a CANS-FAST allow for the creation of a </a:t>
            </a:r>
            <a:r>
              <a:rPr lang="en-US" sz="2800" b="1" dirty="0" smtClean="0">
                <a:solidFill>
                  <a:schemeClr val="accent1"/>
                </a:solidFill>
                <a:cs typeface="Tahoma" pitchFamily="34" charset="0"/>
              </a:rPr>
              <a:t>collaborative</a:t>
            </a:r>
            <a:r>
              <a:rPr lang="en-US" sz="2800" b="1" dirty="0">
                <a:solidFill>
                  <a:schemeClr val="accent1"/>
                </a:solidFill>
                <a:cs typeface="Tahoma" pitchFamily="34" charset="0"/>
              </a:rPr>
              <a:t> </a:t>
            </a:r>
            <a:r>
              <a:rPr lang="en-US" sz="2800" b="1" dirty="0" smtClean="0">
                <a:cs typeface="Tahoma" pitchFamily="34" charset="0"/>
              </a:rPr>
              <a:t>case plan</a:t>
            </a:r>
            <a:r>
              <a:rPr lang="en-US" sz="2800" dirty="0">
                <a:cs typeface="Tahoma" pitchFamily="34" charset="0"/>
              </a:rPr>
              <a:t> </a:t>
            </a:r>
            <a:r>
              <a:rPr lang="en-US" sz="2800" b="1" dirty="0" smtClean="0">
                <a:cs typeface="Tahoma" pitchFamily="34" charset="0"/>
              </a:rPr>
              <a:t>that is measurable</a:t>
            </a:r>
            <a:r>
              <a:rPr lang="en-US" sz="2800" dirty="0" smtClean="0">
                <a:cs typeface="Tahoma" pitchFamily="34" charset="0"/>
              </a:rPr>
              <a:t>.</a:t>
            </a:r>
          </a:p>
          <a:p>
            <a:pPr marL="274320" indent="-274320" eaLnBrk="1" fontAlgn="auto" hangingPunct="1">
              <a:spcAft>
                <a:spcPts val="0"/>
              </a:spcAft>
              <a:buFont typeface="Wingdings" pitchFamily="2" charset="2"/>
              <a:buChar char="Ø"/>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sz="2800" dirty="0" smtClean="0">
              <a:cs typeface="Tahoma" pitchFamily="34" charset="0"/>
            </a:endParaRPr>
          </a:p>
          <a:p>
            <a:pPr marL="0" indent="0" eaLnBrk="1" fontAlgn="auto" hangingPunct="1">
              <a:spcAft>
                <a:spcPts val="0"/>
              </a:spcAft>
              <a:buFont typeface="Wingdings" pitchFamily="2" charset="2"/>
              <a:buNone/>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lstStyle/>
          <a:p>
            <a:pPr>
              <a:defRPr/>
            </a:pPr>
            <a:fld id="{2D337A66-CBFE-4F2F-A558-981DA8B538EE}" type="slidenum">
              <a:rPr lang="en-US"/>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b="1" dirty="0" smtClean="0">
                <a:solidFill>
                  <a:srgbClr val="7B9899"/>
                </a:solidFill>
              </a:rPr>
              <a:t>CANS-FAST</a:t>
            </a:r>
          </a:p>
        </p:txBody>
      </p:sp>
      <p:sp>
        <p:nvSpPr>
          <p:cNvPr id="3" name="Content Placeholder 2"/>
          <p:cNvSpPr>
            <a:spLocks noGrp="1"/>
          </p:cNvSpPr>
          <p:nvPr>
            <p:ph idx="1"/>
          </p:nvPr>
        </p:nvSpPr>
        <p:spPr/>
        <p:txBody>
          <a:bodyPr>
            <a:normAutofit/>
          </a:bodyPr>
          <a:lstStyle/>
          <a:p>
            <a:pPr marL="0" indent="0" eaLnBrk="1" fontAlgn="auto" hangingPunct="1">
              <a:spcAft>
                <a:spcPts val="0"/>
              </a:spcAft>
              <a:buFont typeface="Wingdings" pitchFamily="2" charset="2"/>
              <a:buNone/>
              <a:defRPr/>
            </a:pPr>
            <a:r>
              <a:rPr lang="en-US" sz="2800" b="1" dirty="0" smtClean="0">
                <a:cs typeface="Tahoma" pitchFamily="34" charset="0"/>
              </a:rPr>
              <a:t>The CANS-FAST Assessments are </a:t>
            </a:r>
            <a:r>
              <a:rPr lang="en-US" sz="2800" b="1" dirty="0" smtClean="0">
                <a:solidFill>
                  <a:schemeClr val="accent1"/>
                </a:solidFill>
                <a:cs typeface="Tahoma" pitchFamily="34" charset="0"/>
              </a:rPr>
              <a:t>outcomes management tools</a:t>
            </a:r>
            <a:r>
              <a:rPr lang="en-US" sz="2800" b="1" dirty="0" smtClean="0">
                <a:cs typeface="Tahoma" pitchFamily="34" charset="0"/>
              </a:rPr>
              <a:t>.</a:t>
            </a:r>
          </a:p>
          <a:p>
            <a:pPr marL="0" indent="0" eaLnBrk="1" fontAlgn="auto" hangingPunct="1">
              <a:spcAft>
                <a:spcPts val="0"/>
              </a:spcAft>
              <a:buFont typeface="Wingdings" pitchFamily="2" charset="2"/>
              <a:buNone/>
              <a:defRPr/>
            </a:pPr>
            <a:endParaRPr lang="en-US" sz="2800" b="1" dirty="0" smtClean="0">
              <a:cs typeface="Tahoma" pitchFamily="34" charset="0"/>
            </a:endParaRPr>
          </a:p>
          <a:p>
            <a:pPr marL="301752" lvl="1" indent="0">
              <a:buNone/>
              <a:defRPr/>
            </a:pPr>
            <a:r>
              <a:rPr lang="en-US" sz="2800" b="1" dirty="0" smtClean="0">
                <a:cs typeface="Tahoma" pitchFamily="34" charset="0"/>
              </a:rPr>
              <a:t>In order to </a:t>
            </a:r>
            <a:r>
              <a:rPr lang="en-US" sz="2800" b="1" dirty="0" smtClean="0">
                <a:solidFill>
                  <a:schemeClr val="accent1"/>
                </a:solidFill>
                <a:cs typeface="Tahoma" pitchFamily="34" charset="0"/>
              </a:rPr>
              <a:t>manage</a:t>
            </a:r>
            <a:r>
              <a:rPr lang="en-US" sz="2800" b="1" dirty="0" smtClean="0">
                <a:cs typeface="Tahoma" pitchFamily="34" charset="0"/>
              </a:rPr>
              <a:t> </a:t>
            </a:r>
            <a:r>
              <a:rPr lang="en-US" sz="2800" b="1" dirty="0" smtClean="0">
                <a:solidFill>
                  <a:schemeClr val="accent1"/>
                </a:solidFill>
                <a:cs typeface="Tahoma" pitchFamily="34" charset="0"/>
              </a:rPr>
              <a:t>needs</a:t>
            </a:r>
            <a:r>
              <a:rPr lang="en-US" sz="2800" b="1" dirty="0" smtClean="0">
                <a:cs typeface="Tahoma" pitchFamily="34" charset="0"/>
              </a:rPr>
              <a:t>, </a:t>
            </a:r>
          </a:p>
          <a:p>
            <a:pPr marL="301752" lvl="1" indent="0">
              <a:buNone/>
              <a:defRPr/>
            </a:pPr>
            <a:r>
              <a:rPr lang="en-US" sz="2800" b="1" dirty="0" smtClean="0">
                <a:cs typeface="Tahoma" pitchFamily="34" charset="0"/>
              </a:rPr>
              <a:t>we need to be able to </a:t>
            </a:r>
            <a:r>
              <a:rPr lang="en-US" sz="2800" b="1" dirty="0" smtClean="0">
                <a:solidFill>
                  <a:schemeClr val="accent1"/>
                </a:solidFill>
                <a:cs typeface="Tahoma" pitchFamily="34" charset="0"/>
              </a:rPr>
              <a:t>measure</a:t>
            </a:r>
            <a:r>
              <a:rPr lang="en-US" sz="2800" b="1" dirty="0" smtClean="0">
                <a:cs typeface="Tahoma" pitchFamily="34" charset="0"/>
              </a:rPr>
              <a:t> </a:t>
            </a:r>
            <a:r>
              <a:rPr lang="en-US" sz="2800" b="1" dirty="0" smtClean="0">
                <a:solidFill>
                  <a:schemeClr val="accent1"/>
                </a:solidFill>
                <a:cs typeface="Tahoma" pitchFamily="34" charset="0"/>
              </a:rPr>
              <a:t>needs</a:t>
            </a:r>
            <a:r>
              <a:rPr lang="en-US" sz="2800" b="1" dirty="0" smtClean="0">
                <a:cs typeface="Tahoma" pitchFamily="34" charset="0"/>
              </a:rPr>
              <a:t>.</a:t>
            </a:r>
          </a:p>
          <a:p>
            <a:pPr marL="0" indent="0" eaLnBrk="1" fontAlgn="auto" hangingPunct="1">
              <a:spcAft>
                <a:spcPts val="0"/>
              </a:spcAft>
              <a:buFont typeface="Wingdings" pitchFamily="2" charset="2"/>
              <a:buNone/>
              <a:defRPr/>
            </a:pPr>
            <a:endParaRPr lang="en-US" sz="2800" b="1" dirty="0" smtClean="0">
              <a:cs typeface="Tahoma" pitchFamily="34" charset="0"/>
            </a:endParaRPr>
          </a:p>
          <a:p>
            <a:pPr marL="274320" indent="-274320" eaLnBrk="1" fontAlgn="auto" hangingPunct="1">
              <a:spcAft>
                <a:spcPts val="0"/>
              </a:spcAft>
              <a:buFont typeface="Wingdings" pitchFamily="2" charset="2"/>
              <a:buChar char="Ø"/>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sz="2800" dirty="0" smtClean="0">
              <a:cs typeface="Tahoma" pitchFamily="34" charset="0"/>
            </a:endParaRPr>
          </a:p>
          <a:p>
            <a:pPr marL="0" indent="0" eaLnBrk="1" fontAlgn="auto" hangingPunct="1">
              <a:spcAft>
                <a:spcPts val="0"/>
              </a:spcAft>
              <a:buFont typeface="Wingdings" pitchFamily="2" charset="2"/>
              <a:buNone/>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lstStyle/>
          <a:p>
            <a:pPr>
              <a:defRPr/>
            </a:pPr>
            <a:fld id="{F0C05675-344D-4E3D-860F-0AE004FE2E56}" type="slidenum">
              <a:rPr lang="en-US"/>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fontAlgn="auto" hangingPunct="1">
              <a:spcAft>
                <a:spcPts val="0"/>
              </a:spcAft>
              <a:defRPr/>
            </a:pPr>
            <a:r>
              <a:rPr lang="en-US" altLang="en-US" dirty="0" smtClean="0">
                <a:solidFill>
                  <a:schemeClr val="accent1"/>
                </a:solidFill>
              </a:rPr>
              <a:t>AR DCFS Has </a:t>
            </a:r>
            <a:r>
              <a:rPr lang="en-US" altLang="en-US" b="1" dirty="0" smtClean="0">
                <a:solidFill>
                  <a:schemeClr val="accent1"/>
                </a:solidFill>
              </a:rPr>
              <a:t>3</a:t>
            </a:r>
            <a:r>
              <a:rPr lang="en-US" altLang="en-US" dirty="0" smtClean="0">
                <a:solidFill>
                  <a:schemeClr val="accent1"/>
                </a:solidFill>
              </a:rPr>
              <a:t> Child Welfare Assessment Tools</a:t>
            </a:r>
          </a:p>
        </p:txBody>
      </p:sp>
      <p:sp>
        <p:nvSpPr>
          <p:cNvPr id="37891" name="Text Placeholder 4"/>
          <p:cNvSpPr>
            <a:spLocks noGrp="1"/>
          </p:cNvSpPr>
          <p:nvPr>
            <p:ph type="body" idx="1"/>
          </p:nvPr>
        </p:nvSpPr>
        <p:spPr>
          <a:xfrm>
            <a:off x="2590800" y="1752600"/>
            <a:ext cx="5562600" cy="914400"/>
          </a:xfrm>
        </p:spPr>
        <p:txBody>
          <a:bodyPr/>
          <a:lstStyle/>
          <a:p>
            <a:pPr eaLnBrk="1" fontAlgn="auto" hangingPunct="1">
              <a:spcAft>
                <a:spcPts val="0"/>
              </a:spcAft>
              <a:buFont typeface="Wingdings 2"/>
              <a:buNone/>
              <a:defRPr/>
            </a:pPr>
            <a:r>
              <a:rPr altLang="en-US" sz="2800"/>
              <a:t>1)  AR CANS for Birth – 4 Years</a:t>
            </a:r>
          </a:p>
        </p:txBody>
      </p:sp>
      <p:sp>
        <p:nvSpPr>
          <p:cNvPr id="6" name="Text Placeholder 5"/>
          <p:cNvSpPr>
            <a:spLocks noGrp="1"/>
          </p:cNvSpPr>
          <p:nvPr>
            <p:ph type="body" sz="half" idx="3"/>
          </p:nvPr>
        </p:nvSpPr>
        <p:spPr>
          <a:xfrm>
            <a:off x="2590800" y="2971800"/>
            <a:ext cx="5562600" cy="1143000"/>
          </a:xfrm>
        </p:spPr>
        <p:txBody>
          <a:bodyPr/>
          <a:lstStyle/>
          <a:p>
            <a:pPr eaLnBrk="1" fontAlgn="auto" hangingPunct="1">
              <a:spcAft>
                <a:spcPts val="0"/>
              </a:spcAft>
              <a:buFont typeface="Wingdings 2"/>
              <a:buNone/>
              <a:defRPr/>
            </a:pPr>
            <a:r>
              <a:rPr lang="en-US" sz="2800" dirty="0" smtClean="0"/>
              <a:t>2)  AR CANS for Children and Youth 5 Years and Older</a:t>
            </a:r>
            <a:endParaRPr lang="en-US" sz="2800" dirty="0"/>
          </a:p>
        </p:txBody>
      </p:sp>
      <p:sp>
        <p:nvSpPr>
          <p:cNvPr id="7" name="Slide Number Placeholder 6"/>
          <p:cNvSpPr>
            <a:spLocks noGrp="1"/>
          </p:cNvSpPr>
          <p:nvPr>
            <p:ph type="sldNum" sz="quarter" idx="12"/>
          </p:nvPr>
        </p:nvSpPr>
        <p:spPr/>
        <p:txBody>
          <a:bodyPr/>
          <a:lstStyle/>
          <a:p>
            <a:pPr>
              <a:defRPr/>
            </a:pPr>
            <a:fld id="{F0414A63-E822-475C-A8F2-F0E013373171}" type="slidenum">
              <a:rPr lang="en-US"/>
              <a:pPr>
                <a:defRPr/>
              </a:pPr>
              <a:t>14</a:t>
            </a:fld>
            <a:endParaRPr lang="en-US" dirty="0"/>
          </a:p>
        </p:txBody>
      </p:sp>
      <p:sp>
        <p:nvSpPr>
          <p:cNvPr id="9" name="Text Placeholder 5"/>
          <p:cNvSpPr txBox="1">
            <a:spLocks/>
          </p:cNvSpPr>
          <p:nvPr/>
        </p:nvSpPr>
        <p:spPr bwMode="auto">
          <a:xfrm>
            <a:off x="2593975" y="4953000"/>
            <a:ext cx="5538788" cy="838200"/>
          </a:xfrm>
          <a:prstGeom prst="rect">
            <a:avLst/>
          </a:prstGeom>
          <a:noFill/>
          <a:ln>
            <a:noFill/>
          </a:ln>
          <a:extLst/>
        </p:spPr>
        <p:txBody>
          <a:bodyPr anchor="ctr"/>
          <a:lstStyle>
            <a:lvl1pPr marL="0" indent="0" algn="l" rtl="0" eaLnBrk="0" fontAlgn="base" hangingPunct="0">
              <a:spcBef>
                <a:spcPts val="700"/>
              </a:spcBef>
              <a:spcAft>
                <a:spcPct val="0"/>
              </a:spcAft>
              <a:buClr>
                <a:schemeClr val="accent2"/>
              </a:buClr>
              <a:buSzPct val="60000"/>
              <a:buFontTx/>
              <a:buNone/>
              <a:defRPr sz="2000" b="1" kern="1200">
                <a:solidFill>
                  <a:srgbClr val="FFFFFF"/>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defRPr/>
            </a:pPr>
            <a:r>
              <a:rPr lang="en-US" sz="2800" dirty="0" smtClean="0">
                <a:solidFill>
                  <a:schemeClr val="accent1"/>
                </a:solidFill>
              </a:rPr>
              <a:t>3)  AR FAST</a:t>
            </a:r>
            <a:endParaRPr lang="en-US" sz="2800" dirty="0">
              <a:solidFill>
                <a:schemeClr val="accent1"/>
              </a:solidFill>
            </a:endParaRPr>
          </a:p>
        </p:txBody>
      </p:sp>
      <p:sp>
        <p:nvSpPr>
          <p:cNvPr id="3" name="TextBox 2"/>
          <p:cNvSpPr txBox="1">
            <a:spLocks noChangeArrowheads="1"/>
          </p:cNvSpPr>
          <p:nvPr/>
        </p:nvSpPr>
        <p:spPr bwMode="auto">
          <a:xfrm>
            <a:off x="1058863" y="4524375"/>
            <a:ext cx="1447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pPr algn="ctr"/>
            <a:r>
              <a:rPr lang="en-US" altLang="en-US" sz="1800" b="1">
                <a:solidFill>
                  <a:schemeClr val="accent1"/>
                </a:solidFill>
                <a:latin typeface="Tw Cen MT" pitchFamily="34" charset="0"/>
              </a:rPr>
              <a:t>For Protective Services </a:t>
            </a:r>
          </a:p>
          <a:p>
            <a:pPr algn="ctr"/>
            <a:r>
              <a:rPr lang="en-US" altLang="en-US" sz="1800" b="1">
                <a:solidFill>
                  <a:schemeClr val="accent1"/>
                </a:solidFill>
                <a:latin typeface="Tw Cen MT" pitchFamily="34" charset="0"/>
              </a:rPr>
              <a:t>(In Home) Cases</a:t>
            </a:r>
          </a:p>
        </p:txBody>
      </p:sp>
      <p:sp>
        <p:nvSpPr>
          <p:cNvPr id="4" name="Double Brace 3"/>
          <p:cNvSpPr/>
          <p:nvPr/>
        </p:nvSpPr>
        <p:spPr>
          <a:xfrm>
            <a:off x="944563" y="1981200"/>
            <a:ext cx="1676400" cy="1747838"/>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Rectangle 4"/>
          <p:cNvSpPr>
            <a:spLocks noChangeArrowheads="1"/>
          </p:cNvSpPr>
          <p:nvPr/>
        </p:nvSpPr>
        <p:spPr bwMode="auto">
          <a:xfrm>
            <a:off x="982663" y="2235200"/>
            <a:ext cx="1600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i="1">
                <a:solidFill>
                  <a:schemeClr val="accent1"/>
                </a:solidFill>
              </a:rPr>
              <a:t>For every child in Foster Care </a:t>
            </a:r>
          </a:p>
          <a:p>
            <a:pPr algn="ctr"/>
            <a:r>
              <a:rPr lang="en-US" altLang="en-US" b="1" i="1">
                <a:solidFill>
                  <a:schemeClr val="accent1"/>
                </a:solidFill>
              </a:rPr>
              <a:t>(Out of Home Placement Cases)</a:t>
            </a:r>
          </a:p>
        </p:txBody>
      </p:sp>
      <p:sp>
        <p:nvSpPr>
          <p:cNvPr id="8" name="Double Brace 7"/>
          <p:cNvSpPr/>
          <p:nvPr/>
        </p:nvSpPr>
        <p:spPr>
          <a:xfrm>
            <a:off x="982663" y="4524375"/>
            <a:ext cx="1600200" cy="1524000"/>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P spid="6" grpId="0" build="p" animBg="1"/>
      <p:bldP spid="9" grpId="0"/>
      <p:bldP spid="3" grpId="0"/>
      <p:bldP spid="4" grpId="0" animBg="1"/>
      <p:bldP spid="5"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609600" y="1600200"/>
            <a:ext cx="8153400" cy="4495800"/>
          </a:xfrm>
        </p:spPr>
        <p:txBody>
          <a:bodyPr/>
          <a:lstStyle/>
          <a:p>
            <a:pPr marL="0" indent="0" algn="ctr" eaLnBrk="1" hangingPunct="1">
              <a:buFont typeface="Wingdings" pitchFamily="2" charset="2"/>
              <a:buNone/>
            </a:pPr>
            <a:r>
              <a:rPr lang="en-US" altLang="en-US" sz="6600" b="1" smtClean="0"/>
              <a:t>What’s in this for me?</a:t>
            </a:r>
          </a:p>
        </p:txBody>
      </p:sp>
      <p:sp>
        <p:nvSpPr>
          <p:cNvPr id="5" name="Slide Number Placeholder 4"/>
          <p:cNvSpPr>
            <a:spLocks noGrp="1"/>
          </p:cNvSpPr>
          <p:nvPr>
            <p:ph type="sldNum" sz="quarter" idx="12"/>
          </p:nvPr>
        </p:nvSpPr>
        <p:spPr/>
        <p:txBody>
          <a:bodyPr/>
          <a:lstStyle/>
          <a:p>
            <a:pPr>
              <a:defRPr/>
            </a:pPr>
            <a:fld id="{73E26BAA-C5D6-433A-84F9-83FF6AB4C2A6}"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228600"/>
            <a:ext cx="8534400" cy="758825"/>
          </a:xfrm>
        </p:spPr>
        <p:txBody>
          <a:bodyPr>
            <a:normAutofit/>
          </a:bodyPr>
          <a:lstStyle/>
          <a:p>
            <a:pPr eaLnBrk="1" hangingPunct="1"/>
            <a:r>
              <a:rPr lang="en-US" altLang="en-US" sz="2800" dirty="0" smtClean="0">
                <a:solidFill>
                  <a:schemeClr val="accent1"/>
                </a:solidFill>
              </a:rPr>
              <a:t>CANS-FAST Benefits for a Case Worker</a:t>
            </a:r>
          </a:p>
        </p:txBody>
      </p:sp>
      <p:sp>
        <p:nvSpPr>
          <p:cNvPr id="3" name="Content Placeholder 2"/>
          <p:cNvSpPr>
            <a:spLocks noGrp="1"/>
          </p:cNvSpPr>
          <p:nvPr>
            <p:ph idx="1"/>
          </p:nvPr>
        </p:nvSpPr>
        <p:spPr>
          <a:xfrm>
            <a:off x="609600" y="1371600"/>
            <a:ext cx="8153400" cy="4495800"/>
          </a:xfrm>
        </p:spPr>
        <p:txBody>
          <a:bodyPr>
            <a:normAutofit fontScale="85000" lnSpcReduction="20000"/>
          </a:bodyPr>
          <a:lstStyle/>
          <a:p>
            <a:pPr marL="0" indent="0" eaLnBrk="1" fontAlgn="auto" hangingPunct="1">
              <a:spcBef>
                <a:spcPct val="0"/>
              </a:spcBef>
              <a:spcAft>
                <a:spcPts val="0"/>
              </a:spcAft>
              <a:buClrTx/>
              <a:buSzTx/>
              <a:buFont typeface="Wingdings" pitchFamily="2" charset="2"/>
              <a:buNone/>
              <a:defRPr/>
            </a:pPr>
            <a:endParaRPr lang="en-US" altLang="en-US" sz="2000" b="1" dirty="0" smtClean="0">
              <a:solidFill>
                <a:prstClr val="black"/>
              </a:solidFill>
              <a:cs typeface="Arial" charset="0"/>
            </a:endParaRPr>
          </a:p>
          <a:p>
            <a:pPr marL="274320" indent="-274320" eaLnBrk="1" fontAlgn="auto" hangingPunct="1">
              <a:spcBef>
                <a:spcPct val="0"/>
              </a:spcBef>
              <a:spcAft>
                <a:spcPts val="0"/>
              </a:spcAft>
              <a:buClrTx/>
              <a:buSzTx/>
              <a:buFont typeface="Wingdings" pitchFamily="2" charset="2"/>
              <a:buChar char="Ø"/>
              <a:defRPr/>
            </a:pPr>
            <a:r>
              <a:rPr lang="en-US" altLang="en-US" sz="2400" b="1" dirty="0" smtClean="0">
                <a:cs typeface="Arial" charset="0"/>
              </a:rPr>
              <a:t>I </a:t>
            </a:r>
            <a:r>
              <a:rPr lang="en-US" altLang="en-US" sz="2400" b="1" dirty="0">
                <a:cs typeface="Arial" charset="0"/>
              </a:rPr>
              <a:t>can use this approach to work smarter rather than harder by avoiding problems ahead of </a:t>
            </a:r>
            <a:r>
              <a:rPr lang="en-US" altLang="en-US" sz="2400" b="1" dirty="0" smtClean="0">
                <a:cs typeface="Arial" charset="0"/>
              </a:rPr>
              <a:t>time.</a:t>
            </a:r>
          </a:p>
          <a:p>
            <a:pPr marL="0" indent="0" eaLnBrk="1" fontAlgn="auto" hangingPunct="1">
              <a:spcBef>
                <a:spcPct val="0"/>
              </a:spcBef>
              <a:spcAft>
                <a:spcPts val="0"/>
              </a:spcAft>
              <a:buClrTx/>
              <a:buSzTx/>
              <a:buFont typeface="Wingdings" pitchFamily="2" charset="2"/>
              <a:buNone/>
              <a:defRPr/>
            </a:pPr>
            <a:endParaRPr lang="en-US" altLang="en-US" sz="2400" b="1" dirty="0" smtClean="0">
              <a:cs typeface="Arial" charset="0"/>
            </a:endParaRPr>
          </a:p>
          <a:p>
            <a:pPr marL="274320" indent="-274320" eaLnBrk="1" fontAlgn="auto" hangingPunct="1">
              <a:spcBef>
                <a:spcPct val="0"/>
              </a:spcBef>
              <a:spcAft>
                <a:spcPts val="0"/>
              </a:spcAft>
              <a:buClrTx/>
              <a:buSzTx/>
              <a:buFont typeface="Wingdings" pitchFamily="2" charset="2"/>
              <a:buChar char="Ø"/>
              <a:defRPr/>
            </a:pPr>
            <a:r>
              <a:rPr lang="en-US" altLang="en-US" sz="2400" b="1" dirty="0">
                <a:cs typeface="Arial" charset="0"/>
              </a:rPr>
              <a:t>I can better engage families and youth by creating a shared vision where all of our perspectives matter</a:t>
            </a:r>
            <a:r>
              <a:rPr lang="en-US" altLang="en-US" sz="2400" b="1" dirty="0" smtClean="0">
                <a:cs typeface="Arial" charset="0"/>
              </a:rPr>
              <a:t>.</a:t>
            </a:r>
          </a:p>
          <a:p>
            <a:pPr marL="0" indent="0" eaLnBrk="1" fontAlgn="auto" hangingPunct="1">
              <a:spcBef>
                <a:spcPct val="0"/>
              </a:spcBef>
              <a:spcAft>
                <a:spcPts val="0"/>
              </a:spcAft>
              <a:buClrTx/>
              <a:buSzTx/>
              <a:buFont typeface="Wingdings" pitchFamily="2" charset="2"/>
              <a:buNone/>
              <a:defRPr/>
            </a:pPr>
            <a:endParaRPr lang="en-US" altLang="en-US" sz="2400" b="1" dirty="0">
              <a:cs typeface="Arial" charset="0"/>
            </a:endParaRPr>
          </a:p>
          <a:p>
            <a:pPr marL="274320" indent="-274320" eaLnBrk="1" fontAlgn="auto" hangingPunct="1">
              <a:spcBef>
                <a:spcPct val="0"/>
              </a:spcBef>
              <a:spcAft>
                <a:spcPts val="0"/>
              </a:spcAft>
              <a:buClrTx/>
              <a:buSzTx/>
              <a:buFont typeface="Wingdings" pitchFamily="2" charset="2"/>
              <a:buChar char="Ø"/>
              <a:defRPr/>
            </a:pPr>
            <a:r>
              <a:rPr lang="en-US" altLang="en-US" sz="2400" b="1" dirty="0" smtClean="0">
                <a:cs typeface="Arial" charset="0"/>
              </a:rPr>
              <a:t>I </a:t>
            </a:r>
            <a:r>
              <a:rPr lang="en-US" altLang="en-US" sz="2400" b="1" dirty="0">
                <a:cs typeface="Arial" charset="0"/>
              </a:rPr>
              <a:t>can organize a personalized </a:t>
            </a:r>
            <a:r>
              <a:rPr lang="en-US" altLang="en-US" sz="2400" b="1" dirty="0" smtClean="0">
                <a:cs typeface="Arial" charset="0"/>
              </a:rPr>
              <a:t>case plan.</a:t>
            </a:r>
          </a:p>
          <a:p>
            <a:pPr marL="0" indent="0" eaLnBrk="1" fontAlgn="auto" hangingPunct="1">
              <a:spcBef>
                <a:spcPct val="0"/>
              </a:spcBef>
              <a:spcAft>
                <a:spcPts val="0"/>
              </a:spcAft>
              <a:buClrTx/>
              <a:buSzTx/>
              <a:buFont typeface="Wingdings" pitchFamily="2" charset="2"/>
              <a:buNone/>
              <a:defRPr/>
            </a:pPr>
            <a:endParaRPr lang="en-US" altLang="en-US" sz="2400" b="1" dirty="0" smtClean="0">
              <a:cs typeface="Arial" charset="0"/>
            </a:endParaRPr>
          </a:p>
          <a:p>
            <a:pPr marL="274320" indent="-274320" eaLnBrk="1" fontAlgn="auto" hangingPunct="1">
              <a:spcBef>
                <a:spcPct val="0"/>
              </a:spcBef>
              <a:spcAft>
                <a:spcPts val="0"/>
              </a:spcAft>
              <a:buClrTx/>
              <a:buSzTx/>
              <a:buFont typeface="Wingdings" pitchFamily="2" charset="2"/>
              <a:buChar char="Ø"/>
              <a:defRPr/>
            </a:pPr>
            <a:r>
              <a:rPr lang="en-US" altLang="en-US" sz="2400" b="1" dirty="0">
                <a:cs typeface="Arial" charset="0"/>
              </a:rPr>
              <a:t>I can measure </a:t>
            </a:r>
            <a:r>
              <a:rPr lang="en-US" altLang="en-US" sz="2400" b="1" dirty="0" smtClean="0">
                <a:cs typeface="Arial" charset="0"/>
              </a:rPr>
              <a:t>the progress </a:t>
            </a:r>
            <a:r>
              <a:rPr lang="en-US" altLang="en-US" sz="2400" b="1" dirty="0">
                <a:cs typeface="Arial" charset="0"/>
              </a:rPr>
              <a:t>of </a:t>
            </a:r>
            <a:r>
              <a:rPr lang="en-US" altLang="en-US" sz="2400" b="1" dirty="0" smtClean="0">
                <a:cs typeface="Arial" charset="0"/>
              </a:rPr>
              <a:t>children and families </a:t>
            </a:r>
            <a:r>
              <a:rPr lang="en-US" altLang="en-US" sz="2400" b="1" dirty="0">
                <a:cs typeface="Arial" charset="0"/>
              </a:rPr>
              <a:t>based on </a:t>
            </a:r>
            <a:r>
              <a:rPr lang="en-US" altLang="en-US" sz="2400" b="1" dirty="0" smtClean="0">
                <a:cs typeface="Arial" charset="0"/>
              </a:rPr>
              <a:t>their specific needs.</a:t>
            </a:r>
            <a:r>
              <a:rPr lang="en-US" altLang="en-US" sz="2400" b="1" i="1" dirty="0">
                <a:cs typeface="Arial" charset="0"/>
                <a:sym typeface="Wingdings" panose="05000000000000000000" pitchFamily="2" charset="2"/>
              </a:rPr>
              <a:t> </a:t>
            </a:r>
            <a:endParaRPr lang="en-US" altLang="en-US" sz="2400" b="1" i="1" dirty="0" smtClean="0">
              <a:cs typeface="Arial" charset="0"/>
              <a:sym typeface="Wingdings" panose="05000000000000000000" pitchFamily="2" charset="2"/>
            </a:endParaRPr>
          </a:p>
          <a:p>
            <a:pPr marL="274320" indent="-274320" eaLnBrk="1" fontAlgn="auto" hangingPunct="1">
              <a:spcBef>
                <a:spcPct val="0"/>
              </a:spcBef>
              <a:spcAft>
                <a:spcPts val="0"/>
              </a:spcAft>
              <a:buClrTx/>
              <a:buSzTx/>
              <a:buFont typeface="Wingdings" pitchFamily="2" charset="2"/>
              <a:buChar char="Ø"/>
              <a:defRPr/>
            </a:pPr>
            <a:endParaRPr lang="en-US" altLang="en-US" sz="2400" b="1" i="1" dirty="0">
              <a:cs typeface="Arial" charset="0"/>
              <a:sym typeface="Wingdings" panose="05000000000000000000" pitchFamily="2" charset="2"/>
            </a:endParaRPr>
          </a:p>
          <a:p>
            <a:pPr marL="274320" indent="-274320" eaLnBrk="1" fontAlgn="auto" hangingPunct="1">
              <a:spcBef>
                <a:spcPct val="0"/>
              </a:spcBef>
              <a:spcAft>
                <a:spcPts val="0"/>
              </a:spcAft>
              <a:buClrTx/>
              <a:buSzTx/>
              <a:buFont typeface="Wingdings" pitchFamily="2" charset="2"/>
              <a:buChar char="Ø"/>
              <a:defRPr/>
            </a:pPr>
            <a:r>
              <a:rPr lang="en-US" altLang="en-US" sz="2400" b="1" dirty="0" smtClean="0">
                <a:cs typeface="Arial" charset="0"/>
                <a:sym typeface="Wingdings" panose="05000000000000000000" pitchFamily="2" charset="2"/>
              </a:rPr>
              <a:t>I </a:t>
            </a:r>
            <a:r>
              <a:rPr lang="en-US" altLang="en-US" sz="2400" b="1" dirty="0">
                <a:cs typeface="Arial" charset="0"/>
                <a:sym typeface="Wingdings" panose="05000000000000000000" pitchFamily="2" charset="2"/>
              </a:rPr>
              <a:t>can use a common language with others in the child’s services system</a:t>
            </a:r>
            <a:r>
              <a:rPr lang="en-US" altLang="en-US" sz="2400" b="1" dirty="0" smtClean="0">
                <a:cs typeface="Arial" charset="0"/>
                <a:sym typeface="Wingdings" panose="05000000000000000000" pitchFamily="2" charset="2"/>
              </a:rPr>
              <a:t>.</a:t>
            </a:r>
            <a:endParaRPr lang="en-US" altLang="en-US" sz="2400" b="1" dirty="0" smtClean="0">
              <a:cs typeface="Arial" charset="0"/>
            </a:endParaRPr>
          </a:p>
          <a:p>
            <a:pPr marL="0" indent="0" eaLnBrk="1" fontAlgn="auto" hangingPunct="1">
              <a:spcBef>
                <a:spcPct val="0"/>
              </a:spcBef>
              <a:spcAft>
                <a:spcPts val="0"/>
              </a:spcAft>
              <a:buClrTx/>
              <a:buSzTx/>
              <a:buFont typeface="Wingdings" pitchFamily="2" charset="2"/>
              <a:buNone/>
              <a:defRPr/>
            </a:pPr>
            <a:endParaRPr lang="en-US" altLang="en-US" sz="2400" b="1" dirty="0">
              <a:cs typeface="Arial" charset="0"/>
            </a:endParaRPr>
          </a:p>
          <a:p>
            <a:pPr marL="274320" indent="-274320" eaLnBrk="1" fontAlgn="auto" hangingPunct="1">
              <a:spcBef>
                <a:spcPct val="0"/>
              </a:spcBef>
              <a:spcAft>
                <a:spcPts val="0"/>
              </a:spcAft>
              <a:buClrTx/>
              <a:buSzTx/>
              <a:buFont typeface="Wingdings" pitchFamily="2" charset="2"/>
              <a:buChar char="Ø"/>
              <a:defRPr/>
            </a:pPr>
            <a:r>
              <a:rPr lang="en-US" altLang="en-US" sz="2400" b="1" i="1" dirty="0" smtClean="0">
                <a:cs typeface="Arial" charset="0"/>
              </a:rPr>
              <a:t>I </a:t>
            </a:r>
            <a:r>
              <a:rPr lang="en-US" altLang="en-US" sz="2400" b="1" i="1" dirty="0">
                <a:cs typeface="Arial" charset="0"/>
              </a:rPr>
              <a:t>can look good to my supervisor and other professionals involved with my cases</a:t>
            </a:r>
            <a:r>
              <a:rPr lang="en-US" altLang="en-US" sz="2400" b="1" i="1" dirty="0" smtClean="0">
                <a:cs typeface="Arial" charset="0"/>
              </a:rPr>
              <a:t>. </a:t>
            </a:r>
            <a:r>
              <a:rPr lang="en-US" altLang="en-US" sz="2400" b="1" i="1" dirty="0" smtClean="0">
                <a:cs typeface="Arial" charset="0"/>
                <a:sym typeface="Wingdings" panose="05000000000000000000" pitchFamily="2" charset="2"/>
              </a:rPr>
              <a:t></a:t>
            </a:r>
          </a:p>
        </p:txBody>
      </p:sp>
      <p:sp>
        <p:nvSpPr>
          <p:cNvPr id="5" name="Slide Number Placeholder 4"/>
          <p:cNvSpPr>
            <a:spLocks noGrp="1"/>
          </p:cNvSpPr>
          <p:nvPr>
            <p:ph type="sldNum" sz="quarter" idx="12"/>
          </p:nvPr>
        </p:nvSpPr>
        <p:spPr/>
        <p:txBody>
          <a:bodyPr/>
          <a:lstStyle/>
          <a:p>
            <a:pPr>
              <a:defRPr/>
            </a:pPr>
            <a:fld id="{3743AF93-B824-4E09-BD40-F01EDEB6938A}" type="slidenum">
              <a:rPr lang="en-US"/>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z="2800" dirty="0" smtClean="0">
                <a:solidFill>
                  <a:schemeClr val="accent1"/>
                </a:solidFill>
              </a:rPr>
              <a:t>CANS-FAST Benefits for a Parent or Guardian</a:t>
            </a:r>
          </a:p>
        </p:txBody>
      </p:sp>
      <p:sp>
        <p:nvSpPr>
          <p:cNvPr id="3" name="Content Placeholder 2"/>
          <p:cNvSpPr>
            <a:spLocks noGrp="1"/>
          </p:cNvSpPr>
          <p:nvPr>
            <p:ph idx="1"/>
          </p:nvPr>
        </p:nvSpPr>
        <p:spPr/>
        <p:txBody>
          <a:bodyPr>
            <a:normAutofit fontScale="92500" lnSpcReduction="20000"/>
          </a:bodyPr>
          <a:lstStyle/>
          <a:p>
            <a:pPr marL="457200" indent="-457200">
              <a:spcBef>
                <a:spcPct val="0"/>
              </a:spcBef>
              <a:buClrTx/>
              <a:buSzTx/>
              <a:defRPr/>
            </a:pPr>
            <a:r>
              <a:rPr lang="en-US" altLang="en-US" sz="3200" b="1" dirty="0" smtClean="0">
                <a:cs typeface="Arial" charset="0"/>
              </a:rPr>
              <a:t>The CANS-FAST </a:t>
            </a:r>
            <a:r>
              <a:rPr lang="en-US" altLang="en-US" sz="3200" b="1" dirty="0">
                <a:cs typeface="Arial" charset="0"/>
              </a:rPr>
              <a:t>helps </a:t>
            </a:r>
            <a:r>
              <a:rPr lang="en-US" altLang="en-US" sz="3200" b="1" dirty="0" smtClean="0">
                <a:cs typeface="Arial" charset="0"/>
              </a:rPr>
              <a:t>parents understand their </a:t>
            </a:r>
            <a:r>
              <a:rPr lang="en-US" altLang="en-US" sz="3200" b="1" dirty="0">
                <a:cs typeface="Arial" charset="0"/>
              </a:rPr>
              <a:t>child and family </a:t>
            </a:r>
            <a:r>
              <a:rPr lang="en-US" altLang="en-US" sz="3200" b="1" dirty="0" smtClean="0">
                <a:cs typeface="Arial" charset="0"/>
              </a:rPr>
              <a:t>better.</a:t>
            </a:r>
          </a:p>
          <a:p>
            <a:pPr marL="457200" indent="-457200">
              <a:spcBef>
                <a:spcPct val="0"/>
              </a:spcBef>
              <a:buClrTx/>
              <a:buSzTx/>
              <a:defRPr/>
            </a:pPr>
            <a:endParaRPr lang="en-US" altLang="en-US" sz="3200" b="1" dirty="0" smtClean="0">
              <a:cs typeface="Arial" charset="0"/>
            </a:endParaRPr>
          </a:p>
          <a:p>
            <a:pPr marL="457200" indent="-457200">
              <a:spcBef>
                <a:spcPct val="0"/>
              </a:spcBef>
              <a:buClrTx/>
              <a:buSzTx/>
              <a:defRPr/>
            </a:pPr>
            <a:r>
              <a:rPr lang="en-US" altLang="en-US" sz="3200" b="1" dirty="0" smtClean="0">
                <a:cs typeface="Arial" charset="0"/>
              </a:rPr>
              <a:t>The CANS-FAST is </a:t>
            </a:r>
            <a:r>
              <a:rPr lang="en-US" altLang="en-US" sz="3200" b="1" dirty="0">
                <a:cs typeface="Arial" charset="0"/>
              </a:rPr>
              <a:t>an approach where </a:t>
            </a:r>
            <a:r>
              <a:rPr lang="en-US" altLang="en-US" sz="3200" b="1" dirty="0" smtClean="0">
                <a:cs typeface="Arial" charset="0"/>
              </a:rPr>
              <a:t>the parent’s perspective </a:t>
            </a:r>
            <a:r>
              <a:rPr lang="en-US" altLang="en-US" sz="3200" b="1" dirty="0">
                <a:cs typeface="Arial" charset="0"/>
              </a:rPr>
              <a:t>matters </a:t>
            </a:r>
            <a:r>
              <a:rPr lang="en-US" altLang="en-US" sz="3200" b="1" dirty="0" smtClean="0">
                <a:cs typeface="Arial" charset="0"/>
              </a:rPr>
              <a:t>too.</a:t>
            </a:r>
          </a:p>
          <a:p>
            <a:pPr marL="457200" indent="-457200">
              <a:spcBef>
                <a:spcPct val="0"/>
              </a:spcBef>
              <a:buClrTx/>
              <a:buSzTx/>
              <a:defRPr/>
            </a:pPr>
            <a:endParaRPr lang="en-US" altLang="en-US" sz="3200" b="1" dirty="0" smtClean="0">
              <a:cs typeface="Arial" charset="0"/>
            </a:endParaRPr>
          </a:p>
          <a:p>
            <a:pPr marL="457200" indent="-457200">
              <a:spcBef>
                <a:spcPct val="0"/>
              </a:spcBef>
              <a:buClrTx/>
              <a:buSzTx/>
              <a:defRPr/>
            </a:pPr>
            <a:r>
              <a:rPr lang="en-US" altLang="en-US" sz="3200" b="1" dirty="0" smtClean="0">
                <a:cs typeface="Arial" charset="0"/>
              </a:rPr>
              <a:t>The CANS-FAST helps families </a:t>
            </a:r>
            <a:r>
              <a:rPr lang="en-US" altLang="en-US" sz="3200" b="1" dirty="0">
                <a:cs typeface="Arial" charset="0"/>
              </a:rPr>
              <a:t>agree on what </a:t>
            </a:r>
            <a:r>
              <a:rPr lang="en-US" altLang="en-US" sz="3200" b="1" dirty="0" smtClean="0">
                <a:cs typeface="Arial" charset="0"/>
              </a:rPr>
              <a:t>they need </a:t>
            </a:r>
            <a:r>
              <a:rPr lang="en-US" altLang="en-US" sz="3200" b="1" dirty="0">
                <a:cs typeface="Arial" charset="0"/>
              </a:rPr>
              <a:t>to work on together.</a:t>
            </a:r>
          </a:p>
          <a:p>
            <a:pPr marL="274320" indent="-274320" eaLnBrk="1" fontAlgn="auto" hangingPunct="1">
              <a:spcAft>
                <a:spcPts val="0"/>
              </a:spcAft>
              <a:buFont typeface="Wingdings 2"/>
              <a:buChar char=""/>
              <a:defRPr/>
            </a:pPr>
            <a:endParaRPr lang="en-US" sz="3200" b="1" dirty="0"/>
          </a:p>
        </p:txBody>
      </p:sp>
      <p:sp>
        <p:nvSpPr>
          <p:cNvPr id="5" name="Slide Number Placeholder 4"/>
          <p:cNvSpPr>
            <a:spLocks noGrp="1"/>
          </p:cNvSpPr>
          <p:nvPr>
            <p:ph type="sldNum" sz="quarter" idx="12"/>
          </p:nvPr>
        </p:nvSpPr>
        <p:spPr/>
        <p:txBody>
          <a:bodyPr/>
          <a:lstStyle/>
          <a:p>
            <a:pPr>
              <a:defRPr/>
            </a:pPr>
            <a:fld id="{D77CC0D3-C254-4A46-8583-0AF2A1EC730A}" type="slidenum">
              <a:rPr lang="en-US"/>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b="1" smtClean="0">
                <a:solidFill>
                  <a:schemeClr val="accent1"/>
                </a:solidFill>
              </a:rPr>
              <a:t>Six Key Characteristics</a:t>
            </a:r>
          </a:p>
        </p:txBody>
      </p:sp>
      <p:sp>
        <p:nvSpPr>
          <p:cNvPr id="3" name="Content Placeholder 2"/>
          <p:cNvSpPr>
            <a:spLocks noGrp="1"/>
          </p:cNvSpPr>
          <p:nvPr>
            <p:ph sz="half" idx="1"/>
          </p:nvPr>
        </p:nvSpPr>
        <p:spPr/>
        <p:txBody>
          <a:bodyPr>
            <a:normAutofit fontScale="62500" lnSpcReduction="20000"/>
          </a:bodyPr>
          <a:lstStyle/>
          <a:p>
            <a:pPr marL="320040" indent="-320040" eaLnBrk="1" fontAlgn="auto" hangingPunct="1">
              <a:spcAft>
                <a:spcPts val="0"/>
              </a:spcAft>
              <a:buFont typeface="Wingdings"/>
              <a:buChar char=""/>
              <a:defRPr/>
            </a:pPr>
            <a:endParaRPr lang="en-US" sz="3200" dirty="0" smtClean="0">
              <a:solidFill>
                <a:srgbClr val="663300"/>
              </a:solidFill>
            </a:endParaRPr>
          </a:p>
          <a:p>
            <a:pPr marL="274320" indent="-274320" eaLnBrk="1" fontAlgn="auto" hangingPunct="1">
              <a:spcAft>
                <a:spcPts val="0"/>
              </a:spcAft>
              <a:buFont typeface="Wingdings 2"/>
              <a:buChar char=""/>
              <a:defRPr/>
            </a:pPr>
            <a:r>
              <a:rPr lang="en-US" sz="3200" dirty="0" smtClean="0"/>
              <a:t>Items are included because they might impact service [case] planning</a:t>
            </a:r>
          </a:p>
          <a:p>
            <a:pPr marL="320040" indent="-320040" eaLnBrk="1" fontAlgn="auto" hangingPunct="1">
              <a:spcAft>
                <a:spcPts val="0"/>
              </a:spcAft>
              <a:buFont typeface="Wingdings"/>
              <a:buNone/>
              <a:defRPr/>
            </a:pPr>
            <a:endParaRPr lang="en-US" sz="3200" dirty="0" smtClean="0"/>
          </a:p>
          <a:p>
            <a:pPr marL="274320" indent="-274320" eaLnBrk="1" fontAlgn="auto" hangingPunct="1">
              <a:spcAft>
                <a:spcPts val="0"/>
              </a:spcAft>
              <a:buFont typeface="Wingdings 2"/>
              <a:buChar char=""/>
              <a:defRPr/>
            </a:pPr>
            <a:r>
              <a:rPr lang="en-US" sz="3200" dirty="0" smtClean="0"/>
              <a:t>Level of items translate immediately into action levels</a:t>
            </a:r>
          </a:p>
          <a:p>
            <a:pPr marL="320040" indent="-320040" eaLnBrk="1" fontAlgn="auto" hangingPunct="1">
              <a:spcAft>
                <a:spcPts val="0"/>
              </a:spcAft>
              <a:buFont typeface="Wingdings"/>
              <a:buNone/>
              <a:defRPr/>
            </a:pPr>
            <a:endParaRPr lang="en-US" sz="3200" dirty="0" smtClean="0"/>
          </a:p>
          <a:p>
            <a:pPr marL="274320" indent="-274320" eaLnBrk="1" fontAlgn="auto" hangingPunct="1">
              <a:spcAft>
                <a:spcPts val="0"/>
              </a:spcAft>
              <a:buFont typeface="Wingdings 2"/>
              <a:buChar char=""/>
              <a:defRPr/>
            </a:pPr>
            <a:r>
              <a:rPr lang="en-US" sz="3200" dirty="0" smtClean="0"/>
              <a:t>It is about the child not about the service</a:t>
            </a:r>
          </a:p>
          <a:p>
            <a:pPr marL="320040" indent="-320040" eaLnBrk="1" fontAlgn="auto" hangingPunct="1">
              <a:spcAft>
                <a:spcPts val="0"/>
              </a:spcAft>
              <a:buFont typeface="Wingdings"/>
              <a:buChar char=""/>
              <a:defRPr/>
            </a:pPr>
            <a:endParaRPr lang="en-US" dirty="0"/>
          </a:p>
        </p:txBody>
      </p:sp>
      <p:sp>
        <p:nvSpPr>
          <p:cNvPr id="4" name="Content Placeholder 3"/>
          <p:cNvSpPr>
            <a:spLocks noGrp="1"/>
          </p:cNvSpPr>
          <p:nvPr>
            <p:ph sz="half" idx="2"/>
          </p:nvPr>
        </p:nvSpPr>
        <p:spPr/>
        <p:txBody>
          <a:bodyPr>
            <a:normAutofit fontScale="62500" lnSpcReduction="20000"/>
          </a:bodyPr>
          <a:lstStyle/>
          <a:p>
            <a:pPr marL="320040" indent="-32004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2"/>
              <a:buChar char=""/>
              <a:defRPr/>
            </a:pPr>
            <a:r>
              <a:rPr lang="en-US" sz="3200" dirty="0" smtClean="0"/>
              <a:t>Consider culture and development</a:t>
            </a:r>
          </a:p>
          <a:p>
            <a:pPr marL="320040" indent="-32004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2"/>
              <a:buChar char=""/>
              <a:defRPr/>
            </a:pPr>
            <a:r>
              <a:rPr lang="en-US" sz="3200" dirty="0" smtClean="0"/>
              <a:t>It is agnostic as to etiology (it is not based on the cause)—</a:t>
            </a:r>
            <a:r>
              <a:rPr lang="en-US" sz="3200" b="1" dirty="0" smtClean="0"/>
              <a:t>it is about the ‘</a:t>
            </a:r>
            <a:r>
              <a:rPr lang="en-US" sz="3200" b="1" u="sng" dirty="0" smtClean="0"/>
              <a:t>what</a:t>
            </a:r>
            <a:r>
              <a:rPr lang="en-US" sz="3200" b="1" dirty="0" smtClean="0"/>
              <a:t>’ not about the ‘</a:t>
            </a:r>
            <a:r>
              <a:rPr lang="en-US" sz="3200" b="1" u="sng" dirty="0" smtClean="0"/>
              <a:t>why</a:t>
            </a:r>
            <a:r>
              <a:rPr lang="en-US" sz="3200" b="1" dirty="0" smtClean="0"/>
              <a:t>’ </a:t>
            </a:r>
            <a:r>
              <a:rPr lang="en-US" sz="3200" dirty="0" smtClean="0"/>
              <a:t>(2 exceptions: trauma and child behavior)</a:t>
            </a:r>
          </a:p>
          <a:p>
            <a:pPr marL="320040" indent="-32004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2"/>
              <a:buChar char=""/>
              <a:defRPr/>
            </a:pPr>
            <a:r>
              <a:rPr lang="en-US" sz="3200" dirty="0" smtClean="0"/>
              <a:t>The 30 day window is to remind us to keep assessments relevant and ‘fresh’</a:t>
            </a:r>
          </a:p>
          <a:p>
            <a:pPr marL="320040" indent="-320040" eaLnBrk="1" fontAlgn="auto" hangingPunct="1">
              <a:spcAft>
                <a:spcPts val="0"/>
              </a:spcAft>
              <a:buFont typeface="Wingdings"/>
              <a:buChar char=""/>
              <a:defRPr/>
            </a:pPr>
            <a:endParaRPr lang="en-US" dirty="0"/>
          </a:p>
        </p:txBody>
      </p:sp>
      <p:sp>
        <p:nvSpPr>
          <p:cNvPr id="5" name="Slide Number Placeholder 4"/>
          <p:cNvSpPr>
            <a:spLocks noGrp="1"/>
          </p:cNvSpPr>
          <p:nvPr>
            <p:ph type="sldNum" sz="quarter" idx="12"/>
          </p:nvPr>
        </p:nvSpPr>
        <p:spPr/>
        <p:txBody>
          <a:bodyPr/>
          <a:lstStyle/>
          <a:p>
            <a:pPr>
              <a:defRPr/>
            </a:pPr>
            <a:fld id="{ECD1A981-C995-4BC2-8712-3A1F41230165}" type="slidenum">
              <a:rPr lang="en-US"/>
              <a:pPr>
                <a:defRPr/>
              </a:pPr>
              <a:t>18</a:t>
            </a:fld>
            <a:endParaRPr lang="en-US" dirty="0"/>
          </a:p>
        </p:txBody>
      </p:sp>
      <p:pic>
        <p:nvPicPr>
          <p:cNvPr id="33798" name="Picture 7" descr="C:\Users\jcthompson\AppData\Local\Microsoft\Windows\Temporary Internet Files\Content.IE5\NCP1MP5N\key-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4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itle 1"/>
          <p:cNvSpPr>
            <a:spLocks noGrp="1"/>
          </p:cNvSpPr>
          <p:nvPr>
            <p:ph type="title"/>
          </p:nvPr>
        </p:nvSpPr>
        <p:spPr/>
        <p:txBody>
          <a:bodyPr/>
          <a:lstStyle/>
          <a:p>
            <a:pPr eaLnBrk="1" hangingPunct="1"/>
            <a:r>
              <a:rPr lang="en-US" altLang="en-US" b="1" smtClean="0">
                <a:solidFill>
                  <a:schemeClr val="accent1"/>
                </a:solidFill>
              </a:rPr>
              <a:t>Action Levels</a:t>
            </a:r>
          </a:p>
        </p:txBody>
      </p:sp>
      <p:sp>
        <p:nvSpPr>
          <p:cNvPr id="22534" name="Text Placeholder 6"/>
          <p:cNvSpPr>
            <a:spLocks noGrp="1"/>
          </p:cNvSpPr>
          <p:nvPr>
            <p:ph type="body" idx="1"/>
          </p:nvPr>
        </p:nvSpPr>
        <p:spPr/>
        <p:txBody>
          <a:bodyPr/>
          <a:lstStyle/>
          <a:p>
            <a:pPr algn="ctr" eaLnBrk="1" fontAlgn="auto" hangingPunct="1">
              <a:spcAft>
                <a:spcPts val="0"/>
              </a:spcAft>
              <a:buFont typeface="Wingdings 2"/>
              <a:buNone/>
              <a:defRPr/>
            </a:pPr>
            <a:r>
              <a:rPr altLang="en-US" sz="3200"/>
              <a:t>Needs</a:t>
            </a:r>
          </a:p>
        </p:txBody>
      </p:sp>
      <p:sp>
        <p:nvSpPr>
          <p:cNvPr id="8" name="Text Placeholder 7"/>
          <p:cNvSpPr>
            <a:spLocks noGrp="1"/>
          </p:cNvSpPr>
          <p:nvPr>
            <p:ph type="body" sz="half" idx="3"/>
          </p:nvPr>
        </p:nvSpPr>
        <p:spPr/>
        <p:txBody>
          <a:bodyPr>
            <a:normAutofit/>
          </a:bodyPr>
          <a:lstStyle/>
          <a:p>
            <a:pPr algn="ctr" eaLnBrk="1" fontAlgn="auto" hangingPunct="1">
              <a:spcAft>
                <a:spcPts val="0"/>
              </a:spcAft>
              <a:buFont typeface="Wingdings 2"/>
              <a:buNone/>
              <a:defRPr/>
            </a:pPr>
            <a:r>
              <a:rPr lang="en-US" sz="3200" dirty="0" smtClean="0"/>
              <a:t>Strengths</a:t>
            </a:r>
            <a:endParaRPr lang="en-US" sz="3200" dirty="0"/>
          </a:p>
        </p:txBody>
      </p:sp>
      <p:sp>
        <p:nvSpPr>
          <p:cNvPr id="22531" name="Content Placeholder 2"/>
          <p:cNvSpPr>
            <a:spLocks noGrp="1"/>
          </p:cNvSpPr>
          <p:nvPr>
            <p:ph sz="quarter" idx="2"/>
          </p:nvPr>
        </p:nvSpPr>
        <p:spPr>
          <a:ln>
            <a:solidFill>
              <a:srgbClr val="C00000"/>
            </a:solidFill>
            <a:miter lim="800000"/>
            <a:headEnd/>
            <a:tailEnd/>
          </a:ln>
        </p:spPr>
        <p:txBody>
          <a:bodyPr/>
          <a:lstStyle/>
          <a:p>
            <a:pPr marL="0" indent="0" eaLnBrk="1" hangingPunct="1">
              <a:buFont typeface="Wingdings" pitchFamily="2" charset="2"/>
              <a:buNone/>
            </a:pPr>
            <a:r>
              <a:rPr lang="en-US" altLang="en-US" sz="2400" smtClean="0"/>
              <a:t>0 – No Evidence</a:t>
            </a:r>
          </a:p>
          <a:p>
            <a:pPr marL="0" indent="0" eaLnBrk="1" hangingPunct="1">
              <a:buFont typeface="Wingdings" pitchFamily="2" charset="2"/>
              <a:buNone/>
            </a:pPr>
            <a:r>
              <a:rPr lang="en-US" altLang="en-US" sz="2400" smtClean="0"/>
              <a:t>1 – Watch/Prevent</a:t>
            </a:r>
          </a:p>
          <a:p>
            <a:pPr marL="0" indent="0" eaLnBrk="1" hangingPunct="1">
              <a:buFont typeface="Wingdings" pitchFamily="2" charset="2"/>
              <a:buNone/>
            </a:pPr>
            <a:r>
              <a:rPr lang="en-US" altLang="en-US" sz="2400" smtClean="0"/>
              <a:t>2 – Action Needed</a:t>
            </a:r>
          </a:p>
          <a:p>
            <a:pPr marL="0" indent="0" eaLnBrk="1" hangingPunct="1">
              <a:spcBef>
                <a:spcPct val="0"/>
              </a:spcBef>
              <a:buFont typeface="Wingdings" pitchFamily="2" charset="2"/>
              <a:buNone/>
            </a:pPr>
            <a:r>
              <a:rPr lang="en-US" altLang="en-US" sz="2400" smtClean="0"/>
              <a:t>3 – Immediate/Intensive </a:t>
            </a:r>
          </a:p>
          <a:p>
            <a:pPr marL="0" indent="0" eaLnBrk="1" hangingPunct="1">
              <a:spcBef>
                <a:spcPct val="0"/>
              </a:spcBef>
              <a:buFont typeface="Wingdings" pitchFamily="2" charset="2"/>
              <a:buNone/>
            </a:pPr>
            <a:r>
              <a:rPr lang="en-US" altLang="en-US" sz="2400" smtClean="0"/>
              <a:t>                        Action </a:t>
            </a:r>
          </a:p>
        </p:txBody>
      </p:sp>
      <p:sp>
        <p:nvSpPr>
          <p:cNvPr id="22532" name="Content Placeholder 3"/>
          <p:cNvSpPr>
            <a:spLocks noGrp="1"/>
          </p:cNvSpPr>
          <p:nvPr>
            <p:ph sz="quarter" idx="4"/>
          </p:nvPr>
        </p:nvSpPr>
        <p:spPr>
          <a:ln>
            <a:solidFill>
              <a:srgbClr val="FFC000"/>
            </a:solidFill>
            <a:miter lim="800000"/>
            <a:headEnd/>
            <a:tailEnd/>
          </a:ln>
        </p:spPr>
        <p:txBody>
          <a:bodyPr/>
          <a:lstStyle/>
          <a:p>
            <a:pPr marL="0" indent="0" eaLnBrk="1" hangingPunct="1">
              <a:buFont typeface="Wingdings" pitchFamily="2" charset="2"/>
              <a:buNone/>
            </a:pPr>
            <a:r>
              <a:rPr lang="en-US" altLang="en-US" sz="2400" dirty="0" smtClean="0"/>
              <a:t>0 – Centerpiece </a:t>
            </a:r>
          </a:p>
          <a:p>
            <a:pPr marL="0" indent="0" eaLnBrk="1" hangingPunct="1">
              <a:buFont typeface="Wingdings" pitchFamily="2" charset="2"/>
              <a:buNone/>
            </a:pPr>
            <a:r>
              <a:rPr lang="en-US" altLang="en-US" sz="2400" dirty="0" smtClean="0"/>
              <a:t>1 – Useful Strength</a:t>
            </a:r>
          </a:p>
          <a:p>
            <a:pPr marL="0" indent="0" eaLnBrk="1" hangingPunct="1">
              <a:buFont typeface="Wingdings" pitchFamily="2" charset="2"/>
              <a:buNone/>
            </a:pPr>
            <a:r>
              <a:rPr lang="en-US" altLang="en-US" sz="2400" dirty="0" smtClean="0"/>
              <a:t>2 – Potential Strength</a:t>
            </a:r>
          </a:p>
          <a:p>
            <a:pPr marL="0" indent="0" eaLnBrk="1" hangingPunct="1">
              <a:buFont typeface="Wingdings" pitchFamily="2" charset="2"/>
              <a:buNone/>
            </a:pPr>
            <a:r>
              <a:rPr lang="en-US" altLang="en-US" sz="2400" dirty="0" smtClean="0"/>
              <a:t>3 – None Identified</a:t>
            </a:r>
          </a:p>
        </p:txBody>
      </p:sp>
      <p:sp>
        <p:nvSpPr>
          <p:cNvPr id="5" name="Slide Number Placeholder 4"/>
          <p:cNvSpPr>
            <a:spLocks noGrp="1"/>
          </p:cNvSpPr>
          <p:nvPr>
            <p:ph type="sldNum" sz="quarter" idx="12"/>
          </p:nvPr>
        </p:nvSpPr>
        <p:spPr/>
        <p:txBody>
          <a:bodyPr/>
          <a:lstStyle/>
          <a:p>
            <a:pPr>
              <a:defRPr/>
            </a:pPr>
            <a:fld id="{A141EA6D-C3B9-4951-B2F5-52C64DF2AFE5}" type="slidenum">
              <a:rPr lang="en-US"/>
              <a:pPr>
                <a:defRPr/>
              </a:pPr>
              <a:t>19</a:t>
            </a:fld>
            <a:endParaRPr lang="en-US" dirty="0"/>
          </a:p>
        </p:txBody>
      </p:sp>
      <p:sp>
        <p:nvSpPr>
          <p:cNvPr id="2" name="TextBox 1"/>
          <p:cNvSpPr txBox="1">
            <a:spLocks noChangeArrowheads="1"/>
          </p:cNvSpPr>
          <p:nvPr/>
        </p:nvSpPr>
        <p:spPr bwMode="auto">
          <a:xfrm>
            <a:off x="7620000" y="2144712"/>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600" b="1" i="1" dirty="0">
                <a:latin typeface="Tw Cen MT" pitchFamily="34" charset="0"/>
              </a:rPr>
              <a:t>(There is a strength)</a:t>
            </a:r>
          </a:p>
        </p:txBody>
      </p:sp>
      <p:sp>
        <p:nvSpPr>
          <p:cNvPr id="3" name="TextBox 2"/>
          <p:cNvSpPr txBox="1"/>
          <p:nvPr/>
        </p:nvSpPr>
        <p:spPr>
          <a:xfrm>
            <a:off x="6172200" y="354013"/>
            <a:ext cx="2438400" cy="768350"/>
          </a:xfrm>
          <a:prstGeom prst="rect">
            <a:avLst/>
          </a:prstGeom>
          <a:noFill/>
        </p:spPr>
        <p:txBody>
          <a:bodyPr>
            <a:spAutoFit/>
          </a:bodyPr>
          <a:lstStyle/>
          <a:p>
            <a:pPr>
              <a:defRPr/>
            </a:pPr>
            <a:r>
              <a:rPr lang="en-US" altLang="en-US" sz="4400" b="1" i="1" u="sng" dirty="0">
                <a:solidFill>
                  <a:schemeClr val="accent1"/>
                </a:solidFill>
                <a:latin typeface="Tw Cen MT"/>
                <a:ea typeface="+mj-ea"/>
                <a:cs typeface="+mj-cs"/>
              </a:rPr>
              <a:t>(Ratings)</a:t>
            </a:r>
            <a:endParaRPr lang="en-US" i="1" u="sng"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2531">
                                            <p:txEl>
                                              <p:pRg st="0" end="0"/>
                                            </p:txEl>
                                          </p:spTgt>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22531">
                                            <p:txEl>
                                              <p:pRg st="1" end="1"/>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22531">
                                            <p:txEl>
                                              <p:pRg st="2" end="2"/>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531">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22531">
                                            <p:txEl>
                                              <p:pRg st="3" end="3"/>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2531">
                                            <p:txEl>
                                              <p:pRg st="4" end="4"/>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2534">
                                            <p:txEl>
                                              <p:pRg st="0" end="0"/>
                                            </p:txEl>
                                          </p:spTgt>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nodeType="clickEffect">
                                  <p:stCondLst>
                                    <p:cond delay="0"/>
                                  </p:stCondLst>
                                  <p:childTnLst>
                                    <p:set>
                                      <p:cBhvr>
                                        <p:cTn id="60" dur="1" fill="hold">
                                          <p:stCondLst>
                                            <p:cond delay="0"/>
                                          </p:stCondLst>
                                        </p:cTn>
                                        <p:tgtEl>
                                          <p:spTgt spid="22532">
                                            <p:txEl>
                                              <p:pRg st="0" end="0"/>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nodeType="clickEffect">
                                  <p:stCondLst>
                                    <p:cond delay="0"/>
                                  </p:stCondLst>
                                  <p:childTnLst>
                                    <p:set>
                                      <p:cBhvr>
                                        <p:cTn id="70" dur="1" fill="hold">
                                          <p:stCondLst>
                                            <p:cond delay="0"/>
                                          </p:stCondLst>
                                        </p:cTn>
                                        <p:tgtEl>
                                          <p:spTgt spid="22532">
                                            <p:txEl>
                                              <p:pRg st="1" end="1"/>
                                            </p:txEl>
                                          </p:spTgt>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nodeType="clickEffect">
                                  <p:stCondLst>
                                    <p:cond delay="0"/>
                                  </p:stCondLst>
                                  <p:childTnLst>
                                    <p:set>
                                      <p:cBhvr>
                                        <p:cTn id="78" dur="1" fill="hold">
                                          <p:stCondLst>
                                            <p:cond delay="0"/>
                                          </p:stCondLst>
                                        </p:cTn>
                                        <p:tgtEl>
                                          <p:spTgt spid="22532">
                                            <p:txEl>
                                              <p:pRg st="2" end="2"/>
                                            </p:txEl>
                                          </p:spTgt>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nodeType="clickEffect">
                                  <p:stCondLst>
                                    <p:cond delay="0"/>
                                  </p:stCondLst>
                                  <p:childTnLst>
                                    <p:set>
                                      <p:cBhvr>
                                        <p:cTn id="86" dur="1" fill="hold">
                                          <p:stCondLst>
                                            <p:cond delay="0"/>
                                          </p:stCondLst>
                                        </p:cTn>
                                        <p:tgtEl>
                                          <p:spTgt spid="2253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eaLnBrk="1" hangingPunct="1">
              <a:buFont typeface="Wingdings" pitchFamily="2" charset="2"/>
              <a:buNone/>
            </a:pPr>
            <a:r>
              <a:rPr lang="en-US" altLang="en-US" b="1" dirty="0" smtClean="0"/>
              <a:t>CANS</a:t>
            </a:r>
          </a:p>
          <a:p>
            <a:pPr marL="0" indent="0" algn="ctr" eaLnBrk="1" hangingPunct="1">
              <a:buFont typeface="Wingdings" pitchFamily="2" charset="2"/>
              <a:buNone/>
            </a:pPr>
            <a:r>
              <a:rPr lang="en-US" altLang="en-US" b="1" dirty="0" smtClean="0"/>
              <a:t>Child and Adolescent </a:t>
            </a:r>
          </a:p>
          <a:p>
            <a:pPr marL="0" indent="0" algn="ctr" eaLnBrk="1" hangingPunct="1">
              <a:buFont typeface="Wingdings" pitchFamily="2" charset="2"/>
              <a:buNone/>
            </a:pPr>
            <a:r>
              <a:rPr lang="en-US" altLang="en-US" b="1" dirty="0" smtClean="0"/>
              <a:t>Needs and Strengths</a:t>
            </a:r>
          </a:p>
          <a:p>
            <a:pPr marL="0" indent="0" algn="ctr" eaLnBrk="1" hangingPunct="1">
              <a:buFont typeface="Wingdings" pitchFamily="2" charset="2"/>
              <a:buNone/>
            </a:pPr>
            <a:endParaRPr lang="en-US" altLang="en-US" b="1" dirty="0" smtClean="0"/>
          </a:p>
          <a:p>
            <a:pPr marL="0" indent="0" algn="ctr" eaLnBrk="1" hangingPunct="1">
              <a:buFont typeface="Wingdings" pitchFamily="2" charset="2"/>
              <a:buNone/>
            </a:pPr>
            <a:r>
              <a:rPr lang="en-US" altLang="en-US" b="1" dirty="0" smtClean="0"/>
              <a:t>FAST</a:t>
            </a:r>
          </a:p>
          <a:p>
            <a:pPr marL="0" indent="0" algn="ctr" eaLnBrk="1" hangingPunct="1">
              <a:buFont typeface="Wingdings" pitchFamily="2" charset="2"/>
              <a:buNone/>
            </a:pPr>
            <a:r>
              <a:rPr lang="en-US" altLang="en-US" b="1" dirty="0" smtClean="0"/>
              <a:t>Family Advocacy &amp; Support Tool</a:t>
            </a:r>
          </a:p>
          <a:p>
            <a:pPr marL="0" indent="0" eaLnBrk="1" hangingPunct="1">
              <a:buFont typeface="Wingdings 2" pitchFamily="18" charset="2"/>
              <a:buNone/>
            </a:pPr>
            <a:endParaRPr lang="en-US" altLang="en-US" dirty="0" smtClean="0"/>
          </a:p>
        </p:txBody>
      </p:sp>
      <p:sp>
        <p:nvSpPr>
          <p:cNvPr id="4" name="Slide Number Placeholder 3"/>
          <p:cNvSpPr>
            <a:spLocks noGrp="1"/>
          </p:cNvSpPr>
          <p:nvPr>
            <p:ph type="sldNum" sz="quarter" idx="12"/>
          </p:nvPr>
        </p:nvSpPr>
        <p:spPr/>
        <p:txBody>
          <a:bodyPr/>
          <a:lstStyle/>
          <a:p>
            <a:pPr>
              <a:defRPr/>
            </a:pPr>
            <a:fld id="{4572B076-3E60-4311-AA55-7C4627DB3472}" type="slidenum">
              <a:rPr lang="en-US"/>
              <a:pPr>
                <a:defRPr/>
              </a:pPr>
              <a:t>2</a:t>
            </a:fld>
            <a:endParaRPr lang="en-US" dirty="0"/>
          </a:p>
        </p:txBody>
      </p:sp>
      <p:pic>
        <p:nvPicPr>
          <p:cNvPr id="153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124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8438"/>
            <a:ext cx="11652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itle 1"/>
          <p:cNvSpPr>
            <a:spLocks noGrp="1"/>
          </p:cNvSpPr>
          <p:nvPr>
            <p:ph type="title"/>
          </p:nvPr>
        </p:nvSpPr>
        <p:spPr/>
        <p:txBody>
          <a:bodyPr/>
          <a:lstStyle/>
          <a:p>
            <a:pPr eaLnBrk="1" hangingPunct="1"/>
            <a:r>
              <a:rPr lang="en-US" altLang="en-US" b="1" smtClean="0">
                <a:solidFill>
                  <a:schemeClr val="accent1"/>
                </a:solidFill>
              </a:rPr>
              <a:t>Action Levels</a:t>
            </a:r>
          </a:p>
        </p:txBody>
      </p:sp>
      <p:sp>
        <p:nvSpPr>
          <p:cNvPr id="32774" name="Text Placeholder 6"/>
          <p:cNvSpPr>
            <a:spLocks noGrp="1"/>
          </p:cNvSpPr>
          <p:nvPr>
            <p:ph type="body" idx="1"/>
          </p:nvPr>
        </p:nvSpPr>
        <p:spPr/>
        <p:txBody>
          <a:bodyPr/>
          <a:lstStyle/>
          <a:p>
            <a:pPr algn="ctr" eaLnBrk="1" fontAlgn="auto" hangingPunct="1">
              <a:spcAft>
                <a:spcPts val="0"/>
              </a:spcAft>
              <a:buFont typeface="Wingdings 2"/>
              <a:buNone/>
              <a:defRPr/>
            </a:pPr>
            <a:r>
              <a:rPr altLang="en-US" sz="3200" dirty="0"/>
              <a:t>Needs</a:t>
            </a:r>
          </a:p>
        </p:txBody>
      </p:sp>
      <p:sp>
        <p:nvSpPr>
          <p:cNvPr id="8" name="Text Placeholder 7"/>
          <p:cNvSpPr>
            <a:spLocks noGrp="1"/>
          </p:cNvSpPr>
          <p:nvPr>
            <p:ph type="body" sz="half" idx="3"/>
          </p:nvPr>
        </p:nvSpPr>
        <p:spPr/>
        <p:txBody>
          <a:bodyPr>
            <a:normAutofit/>
          </a:bodyPr>
          <a:lstStyle/>
          <a:p>
            <a:pPr algn="ctr" eaLnBrk="1" fontAlgn="auto" hangingPunct="1">
              <a:spcAft>
                <a:spcPts val="0"/>
              </a:spcAft>
              <a:buFont typeface="Wingdings 2"/>
              <a:buNone/>
              <a:defRPr/>
            </a:pPr>
            <a:r>
              <a:rPr lang="en-US" sz="3200" dirty="0" smtClean="0"/>
              <a:t>Strengths</a:t>
            </a:r>
            <a:endParaRPr lang="en-US" sz="3200" dirty="0"/>
          </a:p>
        </p:txBody>
      </p:sp>
      <p:sp>
        <p:nvSpPr>
          <p:cNvPr id="36868" name="Content Placeholder 2"/>
          <p:cNvSpPr>
            <a:spLocks noGrp="1"/>
          </p:cNvSpPr>
          <p:nvPr>
            <p:ph sz="quarter" idx="2"/>
          </p:nvPr>
        </p:nvSpPr>
        <p:spPr>
          <a:ln>
            <a:solidFill>
              <a:srgbClr val="C00000"/>
            </a:solidFill>
            <a:miter lim="800000"/>
            <a:headEnd/>
            <a:tailEnd/>
          </a:ln>
        </p:spPr>
        <p:txBody>
          <a:bodyPr/>
          <a:lstStyle/>
          <a:p>
            <a:pPr marL="0" indent="0" eaLnBrk="1" hangingPunct="1">
              <a:buFont typeface="Wingdings" pitchFamily="2" charset="2"/>
              <a:buNone/>
            </a:pPr>
            <a:r>
              <a:rPr lang="en-US" altLang="en-US" sz="2400" smtClean="0"/>
              <a:t>0 – No Evidence</a:t>
            </a:r>
          </a:p>
          <a:p>
            <a:pPr marL="0" indent="0" eaLnBrk="1" hangingPunct="1">
              <a:buFont typeface="Wingdings" pitchFamily="2" charset="2"/>
              <a:buNone/>
            </a:pPr>
            <a:r>
              <a:rPr lang="en-US" altLang="en-US" sz="2400" smtClean="0"/>
              <a:t>1 – Watch/Prevent</a:t>
            </a:r>
          </a:p>
          <a:p>
            <a:pPr marL="0" indent="0" eaLnBrk="1" hangingPunct="1">
              <a:buFont typeface="Wingdings" pitchFamily="2" charset="2"/>
              <a:buNone/>
            </a:pPr>
            <a:r>
              <a:rPr lang="en-US" altLang="en-US" sz="2400" smtClean="0"/>
              <a:t>2 – Action Needed</a:t>
            </a:r>
          </a:p>
          <a:p>
            <a:pPr marL="0" indent="0" eaLnBrk="1" hangingPunct="1">
              <a:buFont typeface="Wingdings" pitchFamily="2" charset="2"/>
              <a:buNone/>
            </a:pPr>
            <a:r>
              <a:rPr lang="en-US" altLang="en-US" sz="2400" smtClean="0"/>
              <a:t>3 – Immediate/Intensive       Action </a:t>
            </a:r>
          </a:p>
        </p:txBody>
      </p:sp>
      <p:sp>
        <p:nvSpPr>
          <p:cNvPr id="36869" name="Content Placeholder 3"/>
          <p:cNvSpPr>
            <a:spLocks noGrp="1"/>
          </p:cNvSpPr>
          <p:nvPr>
            <p:ph sz="quarter" idx="4"/>
          </p:nvPr>
        </p:nvSpPr>
        <p:spPr>
          <a:ln>
            <a:solidFill>
              <a:srgbClr val="FFC000"/>
            </a:solidFill>
            <a:miter lim="800000"/>
            <a:headEnd/>
            <a:tailEnd/>
          </a:ln>
        </p:spPr>
        <p:txBody>
          <a:bodyPr/>
          <a:lstStyle/>
          <a:p>
            <a:pPr marL="0" indent="0" eaLnBrk="1" hangingPunct="1">
              <a:buFont typeface="Wingdings" pitchFamily="2" charset="2"/>
              <a:buNone/>
            </a:pPr>
            <a:r>
              <a:rPr lang="en-US" altLang="en-US" sz="2400" smtClean="0"/>
              <a:t>0 – Centerpiece </a:t>
            </a:r>
          </a:p>
          <a:p>
            <a:pPr marL="0" indent="0" eaLnBrk="1" hangingPunct="1">
              <a:buFont typeface="Wingdings" pitchFamily="2" charset="2"/>
              <a:buNone/>
            </a:pPr>
            <a:r>
              <a:rPr lang="en-US" altLang="en-US" sz="2400" smtClean="0"/>
              <a:t>1 – Useful Strength</a:t>
            </a:r>
          </a:p>
          <a:p>
            <a:pPr marL="0" indent="0" eaLnBrk="1" hangingPunct="1">
              <a:buFont typeface="Wingdings" pitchFamily="2" charset="2"/>
              <a:buNone/>
            </a:pPr>
            <a:r>
              <a:rPr lang="en-US" altLang="en-US" sz="2400" smtClean="0"/>
              <a:t>2 – Potential Strength</a:t>
            </a:r>
          </a:p>
          <a:p>
            <a:pPr marL="0" indent="0" eaLnBrk="1" hangingPunct="1">
              <a:buFont typeface="Wingdings" pitchFamily="2" charset="2"/>
              <a:buNone/>
            </a:pPr>
            <a:r>
              <a:rPr lang="en-US" altLang="en-US" sz="2400" smtClean="0"/>
              <a:t>3 – None Identified</a:t>
            </a:r>
          </a:p>
        </p:txBody>
      </p:sp>
      <p:sp>
        <p:nvSpPr>
          <p:cNvPr id="5" name="Slide Number Placeholder 4"/>
          <p:cNvSpPr>
            <a:spLocks noGrp="1"/>
          </p:cNvSpPr>
          <p:nvPr>
            <p:ph type="sldNum" sz="quarter" idx="12"/>
          </p:nvPr>
        </p:nvSpPr>
        <p:spPr/>
        <p:txBody>
          <a:bodyPr/>
          <a:lstStyle/>
          <a:p>
            <a:pPr>
              <a:defRPr/>
            </a:pPr>
            <a:fld id="{6DC65E1A-D51E-4EF6-9173-53E3F1E35DFD}" type="slidenum">
              <a:rPr lang="en-US"/>
              <a:pPr>
                <a:defRPr/>
              </a:pPr>
              <a:t>20</a:t>
            </a:fld>
            <a:endParaRPr lang="en-US" dirty="0"/>
          </a:p>
        </p:txBody>
      </p:sp>
      <p:sp>
        <p:nvSpPr>
          <p:cNvPr id="2" name="TextBox 1"/>
          <p:cNvSpPr txBox="1">
            <a:spLocks noChangeArrowheads="1"/>
          </p:cNvSpPr>
          <p:nvPr/>
        </p:nvSpPr>
        <p:spPr bwMode="auto">
          <a:xfrm>
            <a:off x="3048000" y="3958856"/>
            <a:ext cx="3124200" cy="1538883"/>
          </a:xfrm>
          <a:prstGeom prst="rect">
            <a:avLst/>
          </a:prstGeom>
          <a:solidFill>
            <a:srgbClr val="FFFF00">
              <a:alpha val="40000"/>
            </a:srgbClr>
          </a:solidFill>
          <a:ln>
            <a:noFill/>
          </a:ln>
          <a:extLst/>
        </p:spPr>
        <p:txBody>
          <a:bodyPr wrap="square">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pPr algn="ctr"/>
            <a:endParaRPr lang="en-US" altLang="en-US" sz="1800" b="1" i="1" dirty="0">
              <a:latin typeface="Tw Cen MT" pitchFamily="34" charset="0"/>
            </a:endParaRPr>
          </a:p>
          <a:p>
            <a:pPr algn="ctr"/>
            <a:endParaRPr lang="en-US" altLang="en-US" sz="1800" b="1" i="1" dirty="0">
              <a:latin typeface="Tw Cen MT" pitchFamily="34" charset="0"/>
            </a:endParaRPr>
          </a:p>
          <a:p>
            <a:pPr algn="ctr"/>
            <a:r>
              <a:rPr lang="en-US" altLang="en-US" sz="2000" b="1" i="1" dirty="0">
                <a:latin typeface="Tw Cen MT" pitchFamily="34" charset="0"/>
              </a:rPr>
              <a:t>TIP:  A “0” is always good.</a:t>
            </a:r>
          </a:p>
          <a:p>
            <a:pPr algn="ctr"/>
            <a:endParaRPr lang="en-US" altLang="en-US" sz="2000" b="1" i="1" dirty="0">
              <a:latin typeface="Tw Cen MT" pitchFamily="34" charset="0"/>
            </a:endParaRPr>
          </a:p>
          <a:p>
            <a:pPr algn="ctr"/>
            <a:endParaRPr lang="en-US" altLang="en-US" sz="1800" b="1" i="1" dirty="0">
              <a:latin typeface="Tw Cen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itle 1"/>
          <p:cNvSpPr>
            <a:spLocks noGrp="1"/>
          </p:cNvSpPr>
          <p:nvPr>
            <p:ph type="title"/>
          </p:nvPr>
        </p:nvSpPr>
        <p:spPr/>
        <p:txBody>
          <a:bodyPr/>
          <a:lstStyle/>
          <a:p>
            <a:pPr eaLnBrk="1" hangingPunct="1"/>
            <a:endParaRPr lang="en-US" altLang="en-US" smtClean="0"/>
          </a:p>
        </p:txBody>
      </p:sp>
      <p:sp>
        <p:nvSpPr>
          <p:cNvPr id="35845" name="Text Placeholder 4"/>
          <p:cNvSpPr>
            <a:spLocks noGrp="1"/>
          </p:cNvSpPr>
          <p:nvPr>
            <p:ph type="body" idx="1"/>
          </p:nvPr>
        </p:nvSpPr>
        <p:spPr/>
        <p:txBody>
          <a:bodyPr/>
          <a:lstStyle/>
          <a:p>
            <a:pPr eaLnBrk="1" fontAlgn="auto" hangingPunct="1">
              <a:spcAft>
                <a:spcPts val="0"/>
              </a:spcAft>
              <a:buFont typeface="Wingdings 2"/>
              <a:buNone/>
              <a:defRPr/>
            </a:pPr>
            <a:endParaRPr alt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9940" name="Content Placeholder 2"/>
          <p:cNvSpPr>
            <a:spLocks noGrp="1"/>
          </p:cNvSpPr>
          <p:nvPr>
            <p:ph sz="quarter" idx="2"/>
          </p:nvPr>
        </p:nvSpPr>
        <p:spPr/>
        <p:txBody>
          <a:bodyPr/>
          <a:lstStyle/>
          <a:p>
            <a:pPr eaLnBrk="1" hangingPunct="1"/>
            <a:endParaRPr lang="en-US" altLang="en-US" smtClean="0"/>
          </a:p>
        </p:txBody>
      </p:sp>
      <p:sp>
        <p:nvSpPr>
          <p:cNvPr id="39941" name="Content Placeholder 3"/>
          <p:cNvSpPr>
            <a:spLocks noGrp="1"/>
          </p:cNvSpPr>
          <p:nvPr>
            <p:ph sz="quarter" idx="4"/>
          </p:nvPr>
        </p:nvSpPr>
        <p:spPr/>
        <p:txBody>
          <a:bodyPr/>
          <a:lstStyle/>
          <a:p>
            <a:pPr eaLnBrk="1" hangingPunct="1"/>
            <a:endParaRPr lang="en-US" altLang="en-US" smtClean="0"/>
          </a:p>
        </p:txBody>
      </p:sp>
      <p:sp>
        <p:nvSpPr>
          <p:cNvPr id="7" name="Slide Number Placeholder 6"/>
          <p:cNvSpPr>
            <a:spLocks noGrp="1"/>
          </p:cNvSpPr>
          <p:nvPr>
            <p:ph type="sldNum" sz="quarter" idx="12"/>
          </p:nvPr>
        </p:nvSpPr>
        <p:spPr/>
        <p:txBody>
          <a:bodyPr/>
          <a:lstStyle/>
          <a:p>
            <a:pPr>
              <a:defRPr/>
            </a:pPr>
            <a:fld id="{39F8B001-08B3-4C7D-B77C-1AAB6D624DE1}" type="slidenum">
              <a:rPr lang="en-US"/>
              <a:pPr>
                <a:defRPr/>
              </a:pPr>
              <a:t>21</a:t>
            </a:fld>
            <a:endParaRPr lang="en-US" dirty="0"/>
          </a:p>
        </p:txBody>
      </p:sp>
      <p:pic>
        <p:nvPicPr>
          <p:cNvPr id="399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5138"/>
            <a:ext cx="8809038" cy="608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Double Brace 21"/>
          <p:cNvSpPr/>
          <p:nvPr/>
        </p:nvSpPr>
        <p:spPr>
          <a:xfrm>
            <a:off x="3048000" y="2286000"/>
            <a:ext cx="325438" cy="12192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Down Arrow 22"/>
          <p:cNvSpPr/>
          <p:nvPr/>
        </p:nvSpPr>
        <p:spPr>
          <a:xfrm rot="17803191">
            <a:off x="2669382" y="2553493"/>
            <a:ext cx="304800" cy="3540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75" y="1870075"/>
            <a:ext cx="3889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86729">
            <a:off x="3226593" y="1339057"/>
            <a:ext cx="36036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9" name="TextBox 23"/>
          <p:cNvSpPr txBox="1">
            <a:spLocks noChangeArrowheads="1"/>
          </p:cNvSpPr>
          <p:nvPr/>
        </p:nvSpPr>
        <p:spPr bwMode="auto">
          <a:xfrm>
            <a:off x="2525713" y="990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latin typeface="Tw Cen MT" pitchFamily="34" charset="0"/>
              </a:rPr>
              <a:t>Domain</a:t>
            </a:r>
          </a:p>
        </p:txBody>
      </p:sp>
      <p:sp>
        <p:nvSpPr>
          <p:cNvPr id="24590" name="TextBox 25"/>
          <p:cNvSpPr txBox="1">
            <a:spLocks noChangeArrowheads="1"/>
          </p:cNvSpPr>
          <p:nvPr/>
        </p:nvSpPr>
        <p:spPr bwMode="auto">
          <a:xfrm>
            <a:off x="6438900" y="1585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latin typeface="Tw Cen MT" pitchFamily="34" charset="0"/>
              </a:rPr>
              <a:t>Item</a:t>
            </a:r>
          </a:p>
        </p:txBody>
      </p:sp>
      <p:sp>
        <p:nvSpPr>
          <p:cNvPr id="24591" name="TextBox 26"/>
          <p:cNvSpPr txBox="1">
            <a:spLocks noChangeArrowheads="1"/>
          </p:cNvSpPr>
          <p:nvPr/>
        </p:nvSpPr>
        <p:spPr bwMode="auto">
          <a:xfrm>
            <a:off x="1579563" y="2030413"/>
            <a:ext cx="1447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latin typeface="Tw Cen MT" pitchFamily="34" charset="0"/>
              </a:rPr>
              <a:t>Action Levels</a:t>
            </a:r>
          </a:p>
          <a:p>
            <a:pPr algn="ctr"/>
            <a:r>
              <a:rPr lang="en-US" altLang="en-US" sz="1800">
                <a:latin typeface="Tw Cen MT" pitchFamily="34" charset="0"/>
              </a:rPr>
              <a:t>(Ratings)</a:t>
            </a:r>
          </a:p>
          <a:p>
            <a:endParaRPr lang="en-US" altLang="en-US" sz="1800">
              <a:latin typeface="Tw Cen MT" pitchFamily="34" charset="0"/>
            </a:endParaRPr>
          </a:p>
        </p:txBody>
      </p:sp>
      <p:pic>
        <p:nvPicPr>
          <p:cNvPr id="2459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77519">
            <a:off x="5877718" y="3056732"/>
            <a:ext cx="4937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93" name="TextBox 27"/>
          <p:cNvSpPr txBox="1">
            <a:spLocks noChangeArrowheads="1"/>
          </p:cNvSpPr>
          <p:nvPr/>
        </p:nvSpPr>
        <p:spPr bwMode="auto">
          <a:xfrm>
            <a:off x="6288088" y="3362325"/>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latin typeface="Tw Cen MT" pitchFamily="34" charset="0"/>
              </a:rPr>
              <a:t>Anchor Definitions</a:t>
            </a:r>
          </a:p>
        </p:txBody>
      </p:sp>
      <p:sp>
        <p:nvSpPr>
          <p:cNvPr id="5" name="TextBox 4"/>
          <p:cNvSpPr txBox="1"/>
          <p:nvPr/>
        </p:nvSpPr>
        <p:spPr>
          <a:xfrm>
            <a:off x="228600" y="6172200"/>
            <a:ext cx="8809038" cy="373063"/>
          </a:xfrm>
          <a:prstGeom prst="rect">
            <a:avLst/>
          </a:prstGeom>
          <a:solidFill>
            <a:schemeClr val="bg1">
              <a:lumMod val="75000"/>
            </a:schemeClr>
          </a:solidFill>
        </p:spPr>
        <p:txBody>
          <a:bodyPr>
            <a:spAutoFit/>
          </a:bodyPr>
          <a:lstStyle/>
          <a:p>
            <a:pPr>
              <a:defRPr/>
            </a:pPr>
            <a:endParaRPr lang="en-US" dirty="0"/>
          </a:p>
        </p:txBody>
      </p:sp>
      <p:pic>
        <p:nvPicPr>
          <p:cNvPr id="39955"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65138"/>
            <a:ext cx="880903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6397625" y="2144713"/>
            <a:ext cx="1862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latin typeface="Tw Cen MT" pitchFamily="34" charset="0"/>
              </a:rPr>
              <a:t>Item Definition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9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9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459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589" grpId="0"/>
      <p:bldP spid="24590" grpId="0"/>
      <p:bldP spid="24591" grpId="0"/>
      <p:bldP spid="2459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2"/>
          <p:cNvSpPr>
            <a:spLocks noGrp="1"/>
          </p:cNvSpPr>
          <p:nvPr>
            <p:ph type="title"/>
          </p:nvPr>
        </p:nvSpPr>
        <p:spPr>
          <a:xfrm>
            <a:off x="609600" y="228600"/>
            <a:ext cx="6629400" cy="1826363"/>
          </a:xfrm>
        </p:spPr>
        <p:txBody>
          <a:bodyPr/>
          <a:lstStyle/>
          <a:p>
            <a:pPr eaLnBrk="1" hangingPunct="1"/>
            <a:r>
              <a:rPr lang="en-US" altLang="en-US" b="1" dirty="0" smtClean="0"/>
              <a:t>AR CANS-FAST</a:t>
            </a:r>
          </a:p>
        </p:txBody>
      </p:sp>
      <p:sp>
        <p:nvSpPr>
          <p:cNvPr id="40962" name="Text Placeholder 1"/>
          <p:cNvSpPr>
            <a:spLocks noGrp="1"/>
          </p:cNvSpPr>
          <p:nvPr>
            <p:ph type="body" idx="1"/>
          </p:nvPr>
        </p:nvSpPr>
        <p:spPr>
          <a:xfrm>
            <a:off x="609600" y="1600200"/>
            <a:ext cx="6629400" cy="1066688"/>
          </a:xfrm>
        </p:spPr>
        <p:txBody>
          <a:bodyPr>
            <a:normAutofit/>
          </a:bodyPr>
          <a:lstStyle/>
          <a:p>
            <a:pPr eaLnBrk="1" fontAlgn="auto" hangingPunct="1">
              <a:spcBef>
                <a:spcPct val="0"/>
              </a:spcBef>
              <a:spcAft>
                <a:spcPts val="0"/>
              </a:spcAft>
              <a:buFont typeface="Wingdings 2"/>
              <a:buNone/>
              <a:defRPr/>
            </a:pPr>
            <a:r>
              <a:rPr lang="en-US" altLang="en-US" sz="1800" dirty="0" smtClean="0"/>
              <a:t>CANS-FAST User Guides And Forms</a:t>
            </a:r>
          </a:p>
          <a:p>
            <a:pPr eaLnBrk="1" fontAlgn="auto" hangingPunct="1">
              <a:spcAft>
                <a:spcPts val="0"/>
              </a:spcAft>
              <a:buFont typeface="Wingdings 2"/>
              <a:buNone/>
              <a:defRPr/>
            </a:pPr>
            <a:endParaRPr lang="en-US" altLang="en-US" dirty="0" smtClean="0"/>
          </a:p>
        </p:txBody>
      </p:sp>
      <p:pic>
        <p:nvPicPr>
          <p:cNvPr id="44037" name="Picture 5" descr="C:\Users\Owner\AppData\Local\Microsoft\Windows\Temporary Internet Files\Content.IE5\YIPVJAMT\MP90043836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9400"/>
            <a:ext cx="41148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b="1" smtClean="0">
                <a:solidFill>
                  <a:schemeClr val="accent1"/>
                </a:solidFill>
              </a:rPr>
              <a:t>Child Strengths</a:t>
            </a:r>
          </a:p>
        </p:txBody>
      </p:sp>
      <p:pic>
        <p:nvPicPr>
          <p:cNvPr id="45060" name="Picture 2" descr="C:\Users\Owner\AppData\Local\Microsoft\Windows\Temporary Internet Files\Content.IE5\01V5SVBC\MP900439433[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768725" y="1600200"/>
            <a:ext cx="3034550" cy="4525963"/>
          </a:xfrm>
        </p:spPr>
      </p:pic>
      <p:sp>
        <p:nvSpPr>
          <p:cNvPr id="7" name="Content Placeholder 3"/>
          <p:cNvSpPr>
            <a:spLocks noGrp="1"/>
          </p:cNvSpPr>
          <p:nvPr>
            <p:ph sz="half" idx="2"/>
          </p:nvPr>
        </p:nvSpPr>
        <p:spPr/>
        <p:txBody>
          <a:bodyPr>
            <a:normAutofit fontScale="70000" lnSpcReduction="20000"/>
          </a:bodyPr>
          <a:lstStyle/>
          <a:p>
            <a:pPr marL="320040" indent="-320040" eaLnBrk="1" fontAlgn="auto" hangingPunct="1">
              <a:spcAft>
                <a:spcPts val="0"/>
              </a:spcAft>
              <a:buFont typeface="Wingdings"/>
              <a:buChar char=""/>
              <a:defRPr/>
            </a:pPr>
            <a:r>
              <a:rPr lang="en-US" dirty="0" smtClean="0"/>
              <a:t>Family-Nuclear</a:t>
            </a:r>
          </a:p>
          <a:p>
            <a:pPr marL="320040" indent="-320040" eaLnBrk="1" fontAlgn="auto" hangingPunct="1">
              <a:spcAft>
                <a:spcPts val="0"/>
              </a:spcAft>
              <a:buFont typeface="Wingdings"/>
              <a:buChar char=""/>
              <a:defRPr/>
            </a:pPr>
            <a:r>
              <a:rPr lang="en-US" dirty="0" smtClean="0"/>
              <a:t>Family-Extended</a:t>
            </a:r>
          </a:p>
          <a:p>
            <a:pPr marL="320040" indent="-320040" eaLnBrk="1" fontAlgn="auto" hangingPunct="1">
              <a:spcAft>
                <a:spcPts val="0"/>
              </a:spcAft>
              <a:buFont typeface="Wingdings"/>
              <a:buChar char=""/>
              <a:defRPr/>
            </a:pPr>
            <a:r>
              <a:rPr lang="en-US" dirty="0" smtClean="0"/>
              <a:t>Interpersonal</a:t>
            </a:r>
          </a:p>
          <a:p>
            <a:pPr marL="320040" indent="-320040" eaLnBrk="1" fontAlgn="auto" hangingPunct="1">
              <a:spcAft>
                <a:spcPts val="0"/>
              </a:spcAft>
              <a:buFont typeface="Wingdings"/>
              <a:buChar char=""/>
              <a:defRPr/>
            </a:pPr>
            <a:r>
              <a:rPr lang="en-US" dirty="0" smtClean="0"/>
              <a:t>Educational</a:t>
            </a:r>
          </a:p>
          <a:p>
            <a:pPr marL="320040" indent="-320040" eaLnBrk="1" fontAlgn="auto" hangingPunct="1">
              <a:spcAft>
                <a:spcPts val="0"/>
              </a:spcAft>
              <a:buFont typeface="Wingdings"/>
              <a:buChar char=""/>
              <a:defRPr/>
            </a:pPr>
            <a:r>
              <a:rPr lang="en-US" dirty="0" smtClean="0"/>
              <a:t>Talents/Interests</a:t>
            </a:r>
          </a:p>
          <a:p>
            <a:pPr marL="320040" indent="-320040" eaLnBrk="1" fontAlgn="auto" hangingPunct="1">
              <a:spcAft>
                <a:spcPts val="0"/>
              </a:spcAft>
              <a:buFont typeface="Wingdings"/>
              <a:buChar char=""/>
              <a:defRPr/>
            </a:pPr>
            <a:r>
              <a:rPr lang="en-US" dirty="0" smtClean="0"/>
              <a:t>Spiritual/Religious</a:t>
            </a:r>
          </a:p>
          <a:p>
            <a:pPr marL="320040" indent="-320040" eaLnBrk="1" fontAlgn="auto" hangingPunct="1">
              <a:spcAft>
                <a:spcPts val="0"/>
              </a:spcAft>
              <a:buFont typeface="Wingdings"/>
              <a:buChar char=""/>
              <a:defRPr/>
            </a:pPr>
            <a:r>
              <a:rPr lang="en-US" dirty="0" smtClean="0"/>
              <a:t>Community Life</a:t>
            </a:r>
          </a:p>
          <a:p>
            <a:pPr marL="320040" indent="-320040" eaLnBrk="1" fontAlgn="auto" hangingPunct="1">
              <a:spcAft>
                <a:spcPts val="0"/>
              </a:spcAft>
              <a:buFont typeface="Wingdings"/>
              <a:buChar char=""/>
              <a:defRPr/>
            </a:pPr>
            <a:r>
              <a:rPr lang="en-US" dirty="0" smtClean="0"/>
              <a:t>Relationship Permanence</a:t>
            </a:r>
          </a:p>
          <a:p>
            <a:pPr marL="320040" indent="-320040" eaLnBrk="1" fontAlgn="auto" hangingPunct="1">
              <a:spcAft>
                <a:spcPts val="0"/>
              </a:spcAft>
              <a:buFont typeface="Wingdings"/>
              <a:buChar char=""/>
              <a:defRPr/>
            </a:pPr>
            <a:r>
              <a:rPr lang="en-US" dirty="0" smtClean="0"/>
              <a:t>Child Involvement with Care</a:t>
            </a:r>
          </a:p>
          <a:p>
            <a:pPr marL="320040" indent="-320040" eaLnBrk="1" fontAlgn="auto" hangingPunct="1">
              <a:spcAft>
                <a:spcPts val="0"/>
              </a:spcAft>
              <a:buFont typeface="Wingdings"/>
              <a:buChar char=""/>
              <a:defRPr/>
            </a:pPr>
            <a:r>
              <a:rPr lang="en-US" dirty="0" smtClean="0"/>
              <a:t>Natural Supports</a:t>
            </a:r>
          </a:p>
          <a:p>
            <a:pPr marL="320040" indent="-320040" eaLnBrk="1" fontAlgn="auto" hangingPunct="1">
              <a:spcAft>
                <a:spcPts val="0"/>
              </a:spcAft>
              <a:buFont typeface="Wingdings"/>
              <a:buChar char=""/>
              <a:defRPr/>
            </a:pPr>
            <a:r>
              <a:rPr lang="en-US" dirty="0" smtClean="0"/>
              <a:t>Adaptability</a:t>
            </a:r>
          </a:p>
          <a:p>
            <a:pPr marL="320040" indent="-320040" eaLnBrk="1" fontAlgn="auto" hangingPunct="1">
              <a:spcAft>
                <a:spcPts val="0"/>
              </a:spcAft>
              <a:buFont typeface="Wingdings"/>
              <a:buChar char=""/>
              <a:defRPr/>
            </a:pPr>
            <a:r>
              <a:rPr lang="en-US" dirty="0" smtClean="0"/>
              <a:t>Building Relationships</a:t>
            </a:r>
          </a:p>
          <a:p>
            <a:pPr marL="320040" indent="-320040" eaLnBrk="1" fontAlgn="auto" hangingPunct="1">
              <a:spcAft>
                <a:spcPts val="0"/>
              </a:spcAft>
              <a:buFont typeface="Wingdings"/>
              <a:buChar char=""/>
              <a:defRPr/>
            </a:pPr>
            <a:r>
              <a:rPr lang="en-US" dirty="0" smtClean="0"/>
              <a:t>Resilience</a:t>
            </a:r>
          </a:p>
          <a:p>
            <a:pPr marL="320040" indent="-320040" eaLnBrk="1" fontAlgn="auto" hangingPunct="1">
              <a:spcAft>
                <a:spcPts val="0"/>
              </a:spcAft>
              <a:buFont typeface="Wingdings"/>
              <a:buChar char=""/>
              <a:defRPr/>
            </a:pPr>
            <a:r>
              <a:rPr lang="en-US" dirty="0" smtClean="0"/>
              <a:t>Resourcefulness</a:t>
            </a:r>
            <a:endParaRPr lang="en-US" dirty="0"/>
          </a:p>
        </p:txBody>
      </p:sp>
      <p:sp>
        <p:nvSpPr>
          <p:cNvPr id="5" name="Slide Number Placeholder 4"/>
          <p:cNvSpPr>
            <a:spLocks noGrp="1"/>
          </p:cNvSpPr>
          <p:nvPr>
            <p:ph type="sldNum" sz="quarter" idx="12"/>
          </p:nvPr>
        </p:nvSpPr>
        <p:spPr/>
        <p:txBody>
          <a:bodyPr/>
          <a:lstStyle/>
          <a:p>
            <a:pPr>
              <a:defRPr/>
            </a:pPr>
            <a:fld id="{3F672B59-9A0A-4A10-8B25-A123C59D4CD8}" type="slidenum">
              <a:rPr lang="en-US"/>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9525"/>
            <a:ext cx="8153400" cy="990600"/>
          </a:xfrm>
        </p:spPr>
        <p:txBody>
          <a:bodyPr/>
          <a:lstStyle/>
          <a:p>
            <a:pPr eaLnBrk="1" hangingPunct="1"/>
            <a:r>
              <a:rPr lang="en-US" altLang="en-US" b="1" smtClean="0">
                <a:solidFill>
                  <a:schemeClr val="accent1"/>
                </a:solidFill>
              </a:rPr>
              <a:t>Life Domain Functioning</a:t>
            </a:r>
          </a:p>
        </p:txBody>
      </p:sp>
      <p:sp>
        <p:nvSpPr>
          <p:cNvPr id="46084" name="Content Placeholder 5"/>
          <p:cNvSpPr>
            <a:spLocks noGrp="1"/>
          </p:cNvSpPr>
          <p:nvPr>
            <p:ph sz="half" idx="1"/>
          </p:nvPr>
        </p:nvSpPr>
        <p:spPr>
          <a:xfrm>
            <a:off x="533400" y="1600200"/>
            <a:ext cx="3886200" cy="4572000"/>
          </a:xfrm>
        </p:spPr>
        <p:txBody>
          <a:bodyPr/>
          <a:lstStyle/>
          <a:p>
            <a:pPr eaLnBrk="1" hangingPunct="1"/>
            <a:r>
              <a:rPr lang="en-US" altLang="en-US" smtClean="0"/>
              <a:t>Family-Nuclear</a:t>
            </a:r>
          </a:p>
          <a:p>
            <a:pPr eaLnBrk="1" hangingPunct="1"/>
            <a:r>
              <a:rPr lang="en-US" altLang="en-US" smtClean="0"/>
              <a:t>Family Extended</a:t>
            </a:r>
          </a:p>
          <a:p>
            <a:pPr eaLnBrk="1" hangingPunct="1"/>
            <a:r>
              <a:rPr lang="en-US" altLang="en-US" smtClean="0"/>
              <a:t>Living Situation</a:t>
            </a:r>
          </a:p>
          <a:p>
            <a:pPr eaLnBrk="1" hangingPunct="1"/>
            <a:r>
              <a:rPr lang="en-US" altLang="en-US" smtClean="0"/>
              <a:t>Sleep</a:t>
            </a:r>
          </a:p>
          <a:p>
            <a:pPr eaLnBrk="1" hangingPunct="1"/>
            <a:r>
              <a:rPr lang="en-US" altLang="en-US" smtClean="0"/>
              <a:t>Social Functioning-Peer</a:t>
            </a:r>
          </a:p>
          <a:p>
            <a:pPr eaLnBrk="1" hangingPunct="1"/>
            <a:r>
              <a:rPr lang="en-US" altLang="en-US" smtClean="0"/>
              <a:t>Social Functioning-Adult</a:t>
            </a:r>
          </a:p>
          <a:p>
            <a:pPr eaLnBrk="1" hangingPunct="1"/>
            <a:r>
              <a:rPr lang="en-US" altLang="en-US" smtClean="0"/>
              <a:t>Sexual Development</a:t>
            </a:r>
          </a:p>
        </p:txBody>
      </p:sp>
      <p:sp>
        <p:nvSpPr>
          <p:cNvPr id="46085" name="Content Placeholder 6"/>
          <p:cNvSpPr>
            <a:spLocks noGrp="1"/>
          </p:cNvSpPr>
          <p:nvPr>
            <p:ph sz="half" idx="2"/>
          </p:nvPr>
        </p:nvSpPr>
        <p:spPr>
          <a:xfrm>
            <a:off x="4953000" y="2819400"/>
            <a:ext cx="3886200" cy="3733800"/>
          </a:xfrm>
        </p:spPr>
        <p:txBody>
          <a:bodyPr/>
          <a:lstStyle/>
          <a:p>
            <a:pPr eaLnBrk="1" hangingPunct="1"/>
            <a:r>
              <a:rPr lang="en-US" altLang="en-US" smtClean="0"/>
              <a:t>Developmental</a:t>
            </a:r>
            <a:r>
              <a:rPr lang="en-US" altLang="en-US" baseline="30000" smtClean="0"/>
              <a:t>2</a:t>
            </a:r>
            <a:endParaRPr lang="en-US" altLang="en-US" smtClean="0"/>
          </a:p>
          <a:p>
            <a:pPr eaLnBrk="1" hangingPunct="1"/>
            <a:r>
              <a:rPr lang="en-US" altLang="en-US" smtClean="0"/>
              <a:t>Communication</a:t>
            </a:r>
          </a:p>
          <a:p>
            <a:pPr eaLnBrk="1" hangingPunct="1"/>
            <a:r>
              <a:rPr lang="en-US" altLang="en-US" smtClean="0"/>
              <a:t>Cultural</a:t>
            </a:r>
            <a:r>
              <a:rPr lang="en-US" altLang="en-US" baseline="30000" smtClean="0"/>
              <a:t>3</a:t>
            </a:r>
            <a:endParaRPr lang="en-US" altLang="en-US" smtClean="0"/>
          </a:p>
          <a:p>
            <a:pPr eaLnBrk="1" hangingPunct="1"/>
            <a:r>
              <a:rPr lang="en-US" altLang="en-US" smtClean="0"/>
              <a:t>Legal</a:t>
            </a:r>
          </a:p>
          <a:p>
            <a:pPr eaLnBrk="1" hangingPunct="1"/>
            <a:r>
              <a:rPr lang="en-US" altLang="en-US" smtClean="0"/>
              <a:t>Medical</a:t>
            </a:r>
          </a:p>
          <a:p>
            <a:pPr eaLnBrk="1" hangingPunct="1"/>
            <a:r>
              <a:rPr lang="en-US" altLang="en-US" smtClean="0"/>
              <a:t>Physical Health</a:t>
            </a:r>
          </a:p>
          <a:p>
            <a:pPr eaLnBrk="1" hangingPunct="1"/>
            <a:r>
              <a:rPr lang="en-US" altLang="en-US" smtClean="0"/>
              <a:t>Daily Functioning</a:t>
            </a:r>
          </a:p>
        </p:txBody>
      </p:sp>
      <p:sp>
        <p:nvSpPr>
          <p:cNvPr id="4" name="Slide Number Placeholder 3"/>
          <p:cNvSpPr>
            <a:spLocks noGrp="1"/>
          </p:cNvSpPr>
          <p:nvPr>
            <p:ph type="sldNum" sz="quarter" idx="12"/>
          </p:nvPr>
        </p:nvSpPr>
        <p:spPr/>
        <p:txBody>
          <a:bodyPr/>
          <a:lstStyle/>
          <a:p>
            <a:pPr>
              <a:defRPr/>
            </a:pPr>
            <a:fld id="{F8BF462D-0E4E-4132-9564-0B180D5128F5}" type="slidenum">
              <a:rPr lang="en-US"/>
              <a:pPr>
                <a:defRPr/>
              </a:pPr>
              <a:t>24</a:t>
            </a:fld>
            <a:endParaRPr lang="en-US" dirty="0"/>
          </a:p>
        </p:txBody>
      </p:sp>
      <p:pic>
        <p:nvPicPr>
          <p:cNvPr id="460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79488"/>
            <a:ext cx="2876550" cy="191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b="1" smtClean="0">
                <a:solidFill>
                  <a:schemeClr val="accent1"/>
                </a:solidFill>
              </a:rPr>
              <a:t>School</a:t>
            </a:r>
          </a:p>
        </p:txBody>
      </p:sp>
      <p:sp>
        <p:nvSpPr>
          <p:cNvPr id="47108" name="Content Placeholder 6"/>
          <p:cNvSpPr>
            <a:spLocks noGrp="1"/>
          </p:cNvSpPr>
          <p:nvPr>
            <p:ph idx="1"/>
          </p:nvPr>
        </p:nvSpPr>
        <p:spPr/>
        <p:txBody>
          <a:bodyPr/>
          <a:lstStyle/>
          <a:p>
            <a:pPr eaLnBrk="1" hangingPunct="1"/>
            <a:r>
              <a:rPr lang="en-US" altLang="en-US" smtClean="0"/>
              <a:t>School Behavior</a:t>
            </a:r>
          </a:p>
          <a:p>
            <a:pPr eaLnBrk="1" hangingPunct="1"/>
            <a:r>
              <a:rPr lang="en-US" altLang="en-US" smtClean="0"/>
              <a:t>School Achievement</a:t>
            </a:r>
          </a:p>
          <a:p>
            <a:pPr eaLnBrk="1" hangingPunct="1"/>
            <a:r>
              <a:rPr lang="en-US" altLang="en-US" smtClean="0"/>
              <a:t>School Attendance</a:t>
            </a:r>
          </a:p>
          <a:p>
            <a:pPr eaLnBrk="1" hangingPunct="1"/>
            <a:r>
              <a:rPr lang="en-US" altLang="en-US" smtClean="0"/>
              <a:t>Special Education</a:t>
            </a:r>
          </a:p>
        </p:txBody>
      </p:sp>
      <p:sp>
        <p:nvSpPr>
          <p:cNvPr id="5" name="Slide Number Placeholder 4"/>
          <p:cNvSpPr>
            <a:spLocks noGrp="1"/>
          </p:cNvSpPr>
          <p:nvPr>
            <p:ph type="sldNum" sz="quarter" idx="12"/>
          </p:nvPr>
        </p:nvSpPr>
        <p:spPr/>
        <p:txBody>
          <a:bodyPr/>
          <a:lstStyle/>
          <a:p>
            <a:pPr>
              <a:defRPr/>
            </a:pPr>
            <a:fld id="{BDD4EEA8-67A8-44EA-BD5B-5FD2A6DDA85C}" type="slidenum">
              <a:rPr lang="en-US"/>
              <a:pPr>
                <a:defRPr/>
              </a:pPr>
              <a:t>25</a:t>
            </a:fld>
            <a:endParaRPr lang="en-US" dirty="0"/>
          </a:p>
        </p:txBody>
      </p:sp>
      <p:pic>
        <p:nvPicPr>
          <p:cNvPr id="471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733800"/>
            <a:ext cx="3908425"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r>
              <a:rPr lang="en-US" altLang="en-US" b="1" smtClean="0">
                <a:solidFill>
                  <a:schemeClr val="accent1"/>
                </a:solidFill>
              </a:rPr>
              <a:t>Child Behavioral/Emotional Needs</a:t>
            </a:r>
          </a:p>
        </p:txBody>
      </p:sp>
      <p:pic>
        <p:nvPicPr>
          <p:cNvPr id="48132" name="Picture 2" descr="C:\Users\Owner\AppData\Local\Microsoft\Windows\Temporary Internet Files\Content.IE5\M8MANJBF\MP900448468[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02605"/>
            <a:ext cx="3657600" cy="3121152"/>
          </a:xfrm>
        </p:spPr>
      </p:pic>
      <p:sp>
        <p:nvSpPr>
          <p:cNvPr id="4" name="Content Placeholder 3"/>
          <p:cNvSpPr>
            <a:spLocks noGrp="1"/>
          </p:cNvSpPr>
          <p:nvPr>
            <p:ph sz="half" idx="2"/>
          </p:nvPr>
        </p:nvSpPr>
        <p:spPr/>
        <p:txBody>
          <a:bodyPr>
            <a:normAutofit fontScale="92500" lnSpcReduction="10000"/>
          </a:bodyPr>
          <a:lstStyle/>
          <a:p>
            <a:pPr marL="320040" indent="-320040" eaLnBrk="1" fontAlgn="auto" hangingPunct="1">
              <a:spcAft>
                <a:spcPts val="0"/>
              </a:spcAft>
              <a:buFont typeface="Wingdings"/>
              <a:buChar char=""/>
              <a:defRPr/>
            </a:pPr>
            <a:r>
              <a:rPr lang="en-US" dirty="0" smtClean="0"/>
              <a:t>Psychosis</a:t>
            </a:r>
          </a:p>
          <a:p>
            <a:pPr marL="320040" indent="-320040" eaLnBrk="1" fontAlgn="auto" hangingPunct="1">
              <a:spcAft>
                <a:spcPts val="0"/>
              </a:spcAft>
              <a:buFont typeface="Wingdings"/>
              <a:buChar char=""/>
              <a:defRPr/>
            </a:pPr>
            <a:r>
              <a:rPr lang="en-US" dirty="0" smtClean="0"/>
              <a:t>Attachment</a:t>
            </a:r>
          </a:p>
          <a:p>
            <a:pPr marL="320040" indent="-320040" eaLnBrk="1" fontAlgn="auto" hangingPunct="1">
              <a:spcAft>
                <a:spcPts val="0"/>
              </a:spcAft>
              <a:buFont typeface="Wingdings"/>
              <a:buChar char=""/>
              <a:defRPr/>
            </a:pPr>
            <a:r>
              <a:rPr lang="en-US" dirty="0" smtClean="0"/>
              <a:t>Impulsivity/Hyper-activity</a:t>
            </a:r>
          </a:p>
          <a:p>
            <a:pPr marL="320040" indent="-320040" eaLnBrk="1" fontAlgn="auto" hangingPunct="1">
              <a:spcAft>
                <a:spcPts val="0"/>
              </a:spcAft>
              <a:buFont typeface="Wingdings"/>
              <a:buChar char=""/>
              <a:defRPr/>
            </a:pPr>
            <a:r>
              <a:rPr lang="en-US" dirty="0" smtClean="0"/>
              <a:t>Depression</a:t>
            </a:r>
          </a:p>
          <a:p>
            <a:pPr marL="320040" indent="-320040" eaLnBrk="1" fontAlgn="auto" hangingPunct="1">
              <a:spcAft>
                <a:spcPts val="0"/>
              </a:spcAft>
              <a:buFont typeface="Wingdings"/>
              <a:buChar char=""/>
              <a:defRPr/>
            </a:pPr>
            <a:r>
              <a:rPr lang="en-US" dirty="0" smtClean="0"/>
              <a:t>Anxiety</a:t>
            </a:r>
          </a:p>
          <a:p>
            <a:pPr marL="320040" indent="-320040" eaLnBrk="1" fontAlgn="auto" hangingPunct="1">
              <a:spcAft>
                <a:spcPts val="0"/>
              </a:spcAft>
              <a:buFont typeface="Wingdings"/>
              <a:buChar char=""/>
              <a:defRPr/>
            </a:pPr>
            <a:r>
              <a:rPr lang="en-US" dirty="0" smtClean="0"/>
              <a:t>Oppositional</a:t>
            </a:r>
          </a:p>
          <a:p>
            <a:pPr marL="320040" indent="-320040" eaLnBrk="1" fontAlgn="auto" hangingPunct="1">
              <a:spcAft>
                <a:spcPts val="0"/>
              </a:spcAft>
              <a:buFont typeface="Wingdings"/>
              <a:buChar char=""/>
              <a:defRPr/>
            </a:pPr>
            <a:r>
              <a:rPr lang="en-US" dirty="0" smtClean="0"/>
              <a:t>Conduct</a:t>
            </a:r>
          </a:p>
          <a:p>
            <a:pPr marL="320040" indent="-320040" eaLnBrk="1" fontAlgn="auto" hangingPunct="1">
              <a:spcAft>
                <a:spcPts val="0"/>
              </a:spcAft>
              <a:buFont typeface="Wingdings"/>
              <a:buChar char=""/>
              <a:defRPr/>
            </a:pPr>
            <a:r>
              <a:rPr lang="en-US" dirty="0" smtClean="0"/>
              <a:t>Adjustment to Trauma</a:t>
            </a:r>
          </a:p>
          <a:p>
            <a:pPr marL="320040" indent="-320040" eaLnBrk="1" fontAlgn="auto" hangingPunct="1">
              <a:spcAft>
                <a:spcPts val="0"/>
              </a:spcAft>
              <a:buFont typeface="Wingdings"/>
              <a:buChar char=""/>
              <a:defRPr/>
            </a:pPr>
            <a:r>
              <a:rPr lang="en-US" dirty="0" smtClean="0"/>
              <a:t>Anger Control</a:t>
            </a:r>
          </a:p>
          <a:p>
            <a:pPr marL="320040" indent="-320040" eaLnBrk="1" fontAlgn="auto" hangingPunct="1">
              <a:spcAft>
                <a:spcPts val="0"/>
              </a:spcAft>
              <a:buFont typeface="Wingdings"/>
              <a:buChar char=""/>
              <a:defRPr/>
            </a:pPr>
            <a:r>
              <a:rPr lang="en-US" dirty="0" smtClean="0"/>
              <a:t>Substance Use</a:t>
            </a:r>
            <a:r>
              <a:rPr lang="en-US" baseline="30000" dirty="0" smtClean="0"/>
              <a:t>4</a:t>
            </a:r>
            <a:endParaRPr lang="en-US" dirty="0"/>
          </a:p>
        </p:txBody>
      </p:sp>
      <p:sp>
        <p:nvSpPr>
          <p:cNvPr id="5" name="Slide Number Placeholder 4"/>
          <p:cNvSpPr>
            <a:spLocks noGrp="1"/>
          </p:cNvSpPr>
          <p:nvPr>
            <p:ph type="sldNum" sz="quarter" idx="12"/>
          </p:nvPr>
        </p:nvSpPr>
        <p:spPr/>
        <p:txBody>
          <a:bodyPr/>
          <a:lstStyle/>
          <a:p>
            <a:pPr>
              <a:defRPr/>
            </a:pPr>
            <a:fld id="{FE4C866D-9DD6-46C3-84F3-815C27DF2190}"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b="1" smtClean="0">
                <a:solidFill>
                  <a:schemeClr val="accent1"/>
                </a:solidFill>
              </a:rPr>
              <a:t>Child Risk Behaviors</a:t>
            </a:r>
          </a:p>
        </p:txBody>
      </p:sp>
      <p:sp>
        <p:nvSpPr>
          <p:cNvPr id="3" name="Content Placeholder 2"/>
          <p:cNvSpPr>
            <a:spLocks noGrp="1"/>
          </p:cNvSpPr>
          <p:nvPr>
            <p:ph sz="half" idx="1"/>
          </p:nvPr>
        </p:nvSpPr>
        <p:spPr>
          <a:xfrm>
            <a:off x="609600" y="1600200"/>
            <a:ext cx="3886200" cy="45720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t>Suicide Risk</a:t>
            </a:r>
          </a:p>
          <a:p>
            <a:pPr marL="320040" indent="-320040" eaLnBrk="1" fontAlgn="auto" hangingPunct="1">
              <a:spcAft>
                <a:spcPts val="0"/>
              </a:spcAft>
              <a:buFont typeface="Wingdings"/>
              <a:buChar char=""/>
              <a:defRPr/>
            </a:pPr>
            <a:r>
              <a:rPr lang="en-US" dirty="0" smtClean="0"/>
              <a:t>Self-Injurious Behavior</a:t>
            </a:r>
          </a:p>
          <a:p>
            <a:pPr marL="320040" indent="-320040" eaLnBrk="1" fontAlgn="auto" hangingPunct="1">
              <a:spcAft>
                <a:spcPts val="0"/>
              </a:spcAft>
              <a:buFont typeface="Wingdings"/>
              <a:buChar char=""/>
              <a:defRPr/>
            </a:pPr>
            <a:r>
              <a:rPr lang="en-US" dirty="0" smtClean="0"/>
              <a:t>Other Self-Harm</a:t>
            </a:r>
          </a:p>
          <a:p>
            <a:pPr marL="320040" indent="-320040" eaLnBrk="1" fontAlgn="auto" hangingPunct="1">
              <a:spcAft>
                <a:spcPts val="0"/>
              </a:spcAft>
              <a:buFont typeface="Wingdings"/>
              <a:buChar char=""/>
              <a:defRPr/>
            </a:pPr>
            <a:r>
              <a:rPr lang="en-US" dirty="0" smtClean="0"/>
              <a:t>Danger to Others</a:t>
            </a:r>
          </a:p>
          <a:p>
            <a:pPr marL="320040" indent="-320040" eaLnBrk="1" fontAlgn="auto" hangingPunct="1">
              <a:spcAft>
                <a:spcPts val="0"/>
              </a:spcAft>
              <a:buFont typeface="Wingdings"/>
              <a:buChar char=""/>
              <a:defRPr/>
            </a:pPr>
            <a:r>
              <a:rPr lang="en-US" dirty="0" smtClean="0"/>
              <a:t>Sexual Aggression</a:t>
            </a:r>
          </a:p>
          <a:p>
            <a:pPr marL="320040" indent="-320040" eaLnBrk="1" fontAlgn="auto" hangingPunct="1">
              <a:spcAft>
                <a:spcPts val="0"/>
              </a:spcAft>
              <a:buFont typeface="Wingdings"/>
              <a:buChar char=""/>
              <a:defRPr/>
            </a:pPr>
            <a:r>
              <a:rPr lang="en-US" dirty="0" smtClean="0"/>
              <a:t>Runaway</a:t>
            </a:r>
            <a:r>
              <a:rPr lang="en-US" baseline="30000" dirty="0" smtClean="0"/>
              <a:t>5</a:t>
            </a:r>
            <a:endParaRPr lang="en-US" dirty="0" smtClean="0"/>
          </a:p>
          <a:p>
            <a:pPr marL="320040" indent="-320040" eaLnBrk="1" fontAlgn="auto" hangingPunct="1">
              <a:spcAft>
                <a:spcPts val="0"/>
              </a:spcAft>
              <a:buFont typeface="Wingdings"/>
              <a:buChar char=""/>
              <a:defRPr/>
            </a:pPr>
            <a:r>
              <a:rPr lang="en-US" dirty="0" smtClean="0"/>
              <a:t>Delinquent Behavior</a:t>
            </a:r>
          </a:p>
          <a:p>
            <a:pPr marL="320040" indent="-320040" eaLnBrk="1" fontAlgn="auto" hangingPunct="1">
              <a:spcAft>
                <a:spcPts val="0"/>
              </a:spcAft>
              <a:buFont typeface="Wingdings"/>
              <a:buChar char=""/>
              <a:defRPr/>
            </a:pPr>
            <a:r>
              <a:rPr lang="en-US" dirty="0" smtClean="0"/>
              <a:t>Bullying</a:t>
            </a:r>
          </a:p>
          <a:p>
            <a:pPr marL="320040" indent="-320040" eaLnBrk="1" fontAlgn="auto" hangingPunct="1">
              <a:spcAft>
                <a:spcPts val="0"/>
              </a:spcAft>
              <a:buFont typeface="Wingdings"/>
              <a:buChar char=""/>
              <a:defRPr/>
            </a:pPr>
            <a:r>
              <a:rPr lang="en-US" dirty="0" smtClean="0"/>
              <a:t>Intentional Misbehavior</a:t>
            </a:r>
          </a:p>
          <a:p>
            <a:pPr marL="320040" indent="-320040" eaLnBrk="1" fontAlgn="auto" hangingPunct="1">
              <a:spcAft>
                <a:spcPts val="0"/>
              </a:spcAft>
              <a:buFont typeface="Wingdings"/>
              <a:buChar char=""/>
              <a:defRPr/>
            </a:pPr>
            <a:r>
              <a:rPr lang="en-US" dirty="0" smtClean="0"/>
              <a:t>Aggressive Behavior</a:t>
            </a:r>
          </a:p>
          <a:p>
            <a:pPr marL="320040" indent="-320040" eaLnBrk="1" fontAlgn="auto" hangingPunct="1">
              <a:spcAft>
                <a:spcPts val="0"/>
              </a:spcAft>
              <a:buFont typeface="Wingdings"/>
              <a:buChar char=""/>
              <a:defRPr/>
            </a:pPr>
            <a:r>
              <a:rPr lang="en-US" dirty="0" smtClean="0"/>
              <a:t>Exploited</a:t>
            </a:r>
            <a:endParaRPr lang="en-US" dirty="0"/>
          </a:p>
        </p:txBody>
      </p:sp>
      <p:pic>
        <p:nvPicPr>
          <p:cNvPr id="49157"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267200" y="2643006"/>
            <a:ext cx="3657600" cy="2440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54BE258C-F567-4942-A3BA-D3B3C6741172}" type="slidenum">
              <a:rPr lang="en-US"/>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b="1" smtClean="0">
                <a:solidFill>
                  <a:schemeClr val="accent1"/>
                </a:solidFill>
              </a:rPr>
              <a:t>Trauma</a:t>
            </a:r>
          </a:p>
        </p:txBody>
      </p:sp>
      <p:pic>
        <p:nvPicPr>
          <p:cNvPr id="5018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925471"/>
            <a:ext cx="3657600" cy="387542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fontScale="92500" lnSpcReduction="20000"/>
          </a:bodyPr>
          <a:lstStyle/>
          <a:p>
            <a:pPr marL="320040" indent="-320040" eaLnBrk="1" fontAlgn="auto" hangingPunct="1">
              <a:spcAft>
                <a:spcPts val="0"/>
              </a:spcAft>
              <a:buFont typeface="Wingdings"/>
              <a:buChar char=""/>
              <a:defRPr/>
            </a:pPr>
            <a:r>
              <a:rPr lang="en-US" dirty="0" smtClean="0"/>
              <a:t>Sexual Abuse</a:t>
            </a:r>
          </a:p>
          <a:p>
            <a:pPr marL="320040" indent="-320040" eaLnBrk="1" fontAlgn="auto" hangingPunct="1">
              <a:spcAft>
                <a:spcPts val="0"/>
              </a:spcAft>
              <a:buFont typeface="Wingdings"/>
              <a:buChar char=""/>
              <a:defRPr/>
            </a:pPr>
            <a:r>
              <a:rPr lang="en-US" dirty="0" smtClean="0"/>
              <a:t>Physical Abuse</a:t>
            </a:r>
          </a:p>
          <a:p>
            <a:pPr marL="320040" indent="-320040" eaLnBrk="1" fontAlgn="auto" hangingPunct="1">
              <a:spcAft>
                <a:spcPts val="0"/>
              </a:spcAft>
              <a:buFont typeface="Wingdings"/>
              <a:buChar char=""/>
              <a:defRPr/>
            </a:pPr>
            <a:r>
              <a:rPr lang="en-US" dirty="0" smtClean="0"/>
              <a:t>Emotional Abuse</a:t>
            </a:r>
          </a:p>
          <a:p>
            <a:pPr marL="320040" indent="-320040" eaLnBrk="1" fontAlgn="auto" hangingPunct="1">
              <a:spcAft>
                <a:spcPts val="0"/>
              </a:spcAft>
              <a:buFont typeface="Wingdings"/>
              <a:buChar char=""/>
              <a:defRPr/>
            </a:pPr>
            <a:r>
              <a:rPr lang="en-US" dirty="0" smtClean="0"/>
              <a:t>Neglect</a:t>
            </a:r>
          </a:p>
          <a:p>
            <a:pPr marL="320040" indent="-320040" eaLnBrk="1" fontAlgn="auto" hangingPunct="1">
              <a:spcAft>
                <a:spcPts val="0"/>
              </a:spcAft>
              <a:buFont typeface="Wingdings"/>
              <a:buChar char=""/>
              <a:defRPr/>
            </a:pPr>
            <a:r>
              <a:rPr lang="en-US" dirty="0" smtClean="0"/>
              <a:t>Medical Trauma</a:t>
            </a:r>
          </a:p>
          <a:p>
            <a:pPr marL="320040" indent="-320040" eaLnBrk="1" fontAlgn="auto" hangingPunct="1">
              <a:spcAft>
                <a:spcPts val="0"/>
              </a:spcAft>
              <a:buFont typeface="Wingdings"/>
              <a:buChar char=""/>
              <a:defRPr/>
            </a:pPr>
            <a:r>
              <a:rPr lang="en-US" dirty="0" smtClean="0"/>
              <a:t>Natural Disaster</a:t>
            </a:r>
          </a:p>
          <a:p>
            <a:pPr marL="320040" indent="-320040" eaLnBrk="1" fontAlgn="auto" hangingPunct="1">
              <a:spcAft>
                <a:spcPts val="0"/>
              </a:spcAft>
              <a:buFont typeface="Wingdings"/>
              <a:buChar char=""/>
              <a:defRPr/>
            </a:pPr>
            <a:r>
              <a:rPr lang="en-US" dirty="0" smtClean="0"/>
              <a:t>Witness to Domestic Violence</a:t>
            </a:r>
          </a:p>
          <a:p>
            <a:pPr marL="320040" indent="-320040" eaLnBrk="1" fontAlgn="auto" hangingPunct="1">
              <a:spcAft>
                <a:spcPts val="0"/>
              </a:spcAft>
              <a:buFont typeface="Wingdings"/>
              <a:buChar char=""/>
              <a:defRPr/>
            </a:pPr>
            <a:r>
              <a:rPr lang="en-US" dirty="0" smtClean="0"/>
              <a:t>Witness to Community Violence</a:t>
            </a:r>
          </a:p>
          <a:p>
            <a:pPr marL="320040" indent="-320040" eaLnBrk="1" fontAlgn="auto" hangingPunct="1">
              <a:spcAft>
                <a:spcPts val="0"/>
              </a:spcAft>
              <a:buFont typeface="Wingdings"/>
              <a:buChar char=""/>
              <a:defRPr/>
            </a:pPr>
            <a:r>
              <a:rPr lang="en-US" dirty="0" smtClean="0"/>
              <a:t>Witness/Victim to Criminal Activity</a:t>
            </a:r>
            <a:endParaRPr lang="en-US" dirty="0"/>
          </a:p>
        </p:txBody>
      </p:sp>
      <p:sp>
        <p:nvSpPr>
          <p:cNvPr id="5" name="Slide Number Placeholder 4"/>
          <p:cNvSpPr>
            <a:spLocks noGrp="1"/>
          </p:cNvSpPr>
          <p:nvPr>
            <p:ph type="sldNum" sz="quarter" idx="12"/>
          </p:nvPr>
        </p:nvSpPr>
        <p:spPr/>
        <p:txBody>
          <a:bodyPr/>
          <a:lstStyle/>
          <a:p>
            <a:pPr>
              <a:defRPr/>
            </a:pPr>
            <a:fld id="{640EC848-4AD9-4CA4-878C-5E2C895FEC4E}" type="slidenum">
              <a:rPr lang="en-US"/>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a:xfrm>
            <a:off x="301625" y="228600"/>
            <a:ext cx="8534400" cy="914400"/>
          </a:xfrm>
        </p:spPr>
        <p:txBody>
          <a:bodyPr>
            <a:normAutofit fontScale="90000"/>
          </a:bodyPr>
          <a:lstStyle/>
          <a:p>
            <a:pPr eaLnBrk="1" hangingPunct="1"/>
            <a:r>
              <a:rPr lang="en-US" altLang="en-US" sz="3200" b="1" smtClean="0">
                <a:solidFill>
                  <a:schemeClr val="accent1"/>
                </a:solidFill>
              </a:rPr>
              <a:t>Permanency Planning - </a:t>
            </a:r>
            <a:r>
              <a:rPr lang="en-US" altLang="en-US" sz="3200" b="1" u="sng" smtClean="0">
                <a:solidFill>
                  <a:schemeClr val="accent1"/>
                </a:solidFill>
              </a:rPr>
              <a:t>Caregiver </a:t>
            </a:r>
            <a:r>
              <a:rPr lang="en-US" altLang="en-US" sz="3200" b="1" smtClean="0">
                <a:solidFill>
                  <a:schemeClr val="accent1"/>
                </a:solidFill>
              </a:rPr>
              <a:t>Strengths &amp; Needs</a:t>
            </a:r>
          </a:p>
        </p:txBody>
      </p:sp>
      <p:sp>
        <p:nvSpPr>
          <p:cNvPr id="7" name="Content Placeholder 6"/>
          <p:cNvSpPr>
            <a:spLocks noGrp="1"/>
          </p:cNvSpPr>
          <p:nvPr>
            <p:ph sz="half" idx="1"/>
          </p:nvPr>
        </p:nvSpPr>
        <p:spPr/>
        <p:txBody>
          <a:bodyPr>
            <a:normAutofit fontScale="85000" lnSpcReduction="10000"/>
          </a:bodyPr>
          <a:lstStyle/>
          <a:p>
            <a:pPr marL="320040" indent="-320040" eaLnBrk="1" fontAlgn="auto" hangingPunct="1">
              <a:spcAft>
                <a:spcPts val="0"/>
              </a:spcAft>
              <a:buFont typeface="Wingdings"/>
              <a:buChar char=""/>
              <a:defRPr/>
            </a:pPr>
            <a:r>
              <a:rPr lang="en-US" dirty="0" smtClean="0"/>
              <a:t>Supervision</a:t>
            </a:r>
          </a:p>
          <a:p>
            <a:pPr marL="320040" indent="-320040" eaLnBrk="1" fontAlgn="auto" hangingPunct="1">
              <a:spcAft>
                <a:spcPts val="0"/>
              </a:spcAft>
              <a:buFont typeface="Wingdings"/>
              <a:buChar char=""/>
              <a:defRPr/>
            </a:pPr>
            <a:r>
              <a:rPr lang="en-US" dirty="0" smtClean="0"/>
              <a:t>Parenting Skills</a:t>
            </a:r>
          </a:p>
          <a:p>
            <a:pPr marL="320040" indent="-320040" eaLnBrk="1" fontAlgn="auto" hangingPunct="1">
              <a:spcAft>
                <a:spcPts val="0"/>
              </a:spcAft>
              <a:buFont typeface="Wingdings"/>
              <a:buChar char=""/>
              <a:defRPr/>
            </a:pPr>
            <a:r>
              <a:rPr lang="en-US" dirty="0" smtClean="0"/>
              <a:t>Knowledge of Child</a:t>
            </a:r>
          </a:p>
          <a:p>
            <a:pPr marL="320040" indent="-320040" eaLnBrk="1" fontAlgn="auto" hangingPunct="1">
              <a:spcAft>
                <a:spcPts val="0"/>
              </a:spcAft>
              <a:buFont typeface="Wingdings"/>
              <a:buChar char=""/>
              <a:defRPr/>
            </a:pPr>
            <a:r>
              <a:rPr lang="en-US" dirty="0" smtClean="0"/>
              <a:t>Knowledge of Rights &amp; Responsibilities</a:t>
            </a:r>
          </a:p>
          <a:p>
            <a:pPr marL="320040" indent="-320040" eaLnBrk="1" fontAlgn="auto" hangingPunct="1">
              <a:spcAft>
                <a:spcPts val="0"/>
              </a:spcAft>
              <a:buFont typeface="Wingdings"/>
              <a:buChar char=""/>
              <a:defRPr/>
            </a:pPr>
            <a:r>
              <a:rPr lang="en-US" dirty="0" smtClean="0"/>
              <a:t>Organization</a:t>
            </a:r>
          </a:p>
          <a:p>
            <a:pPr marL="320040" indent="-320040" eaLnBrk="1" fontAlgn="auto" hangingPunct="1">
              <a:spcAft>
                <a:spcPts val="0"/>
              </a:spcAft>
              <a:buFont typeface="Wingdings"/>
              <a:buChar char=""/>
              <a:defRPr/>
            </a:pPr>
            <a:r>
              <a:rPr lang="en-US" dirty="0" smtClean="0"/>
              <a:t>Social Resources</a:t>
            </a:r>
          </a:p>
          <a:p>
            <a:pPr marL="320040" indent="-320040" eaLnBrk="1" fontAlgn="auto" hangingPunct="1">
              <a:spcAft>
                <a:spcPts val="0"/>
              </a:spcAft>
              <a:buFont typeface="Wingdings"/>
              <a:buChar char=""/>
              <a:defRPr/>
            </a:pPr>
            <a:r>
              <a:rPr lang="en-US" dirty="0" smtClean="0"/>
              <a:t>Residential Stability</a:t>
            </a:r>
          </a:p>
          <a:p>
            <a:pPr marL="320040" indent="-320040" eaLnBrk="1" fontAlgn="auto" hangingPunct="1">
              <a:spcAft>
                <a:spcPts val="0"/>
              </a:spcAft>
              <a:buFont typeface="Wingdings"/>
              <a:buChar char=""/>
              <a:defRPr/>
            </a:pPr>
            <a:r>
              <a:rPr lang="en-US" dirty="0" smtClean="0"/>
              <a:t>Empathy with Children</a:t>
            </a:r>
          </a:p>
          <a:p>
            <a:pPr marL="320040" indent="-320040" eaLnBrk="1" fontAlgn="auto" hangingPunct="1">
              <a:spcAft>
                <a:spcPts val="0"/>
              </a:spcAft>
              <a:buFont typeface="Wingdings"/>
              <a:buChar char=""/>
              <a:defRPr/>
            </a:pPr>
            <a:r>
              <a:rPr lang="en-US" dirty="0" smtClean="0"/>
              <a:t>Boundaries</a:t>
            </a:r>
          </a:p>
          <a:p>
            <a:pPr marL="320040" indent="-320040" eaLnBrk="1" fontAlgn="auto" hangingPunct="1">
              <a:spcAft>
                <a:spcPts val="0"/>
              </a:spcAft>
              <a:buFont typeface="Wingdings"/>
              <a:buChar char=""/>
              <a:defRPr/>
            </a:pPr>
            <a:r>
              <a:rPr lang="en-US" dirty="0" smtClean="0"/>
              <a:t>Involvement</a:t>
            </a:r>
            <a:endParaRPr lang="en-US" dirty="0"/>
          </a:p>
          <a:p>
            <a:pPr marL="320040" indent="-320040" eaLnBrk="1" fontAlgn="auto" hangingPunct="1">
              <a:spcAft>
                <a:spcPts val="0"/>
              </a:spcAft>
              <a:buFont typeface="Wingdings"/>
              <a:buChar char=""/>
              <a:defRPr/>
            </a:pPr>
            <a:r>
              <a:rPr lang="en-US" dirty="0" smtClean="0"/>
              <a:t>Posttraumatic Reactions</a:t>
            </a:r>
          </a:p>
        </p:txBody>
      </p:sp>
      <p:pic>
        <p:nvPicPr>
          <p:cNvPr id="51205" name="Picture 3" descr="C:\Users\Owner\AppData\Local\Microsoft\Windows\Temporary Internet Files\Content.IE5\P9EFXG83\MP900400242[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676400"/>
            <a:ext cx="3886200" cy="3108325"/>
          </a:xfrm>
        </p:spPr>
      </p:pic>
      <p:sp>
        <p:nvSpPr>
          <p:cNvPr id="4" name="Slide Number Placeholder 3"/>
          <p:cNvSpPr>
            <a:spLocks noGrp="1"/>
          </p:cNvSpPr>
          <p:nvPr>
            <p:ph type="sldNum" sz="quarter" idx="12"/>
          </p:nvPr>
        </p:nvSpPr>
        <p:spPr/>
        <p:txBody>
          <a:bodyPr/>
          <a:lstStyle/>
          <a:p>
            <a:pPr>
              <a:defRPr/>
            </a:pPr>
            <a:fld id="{F06682F5-F9C8-4690-A353-72794455DFD8}" type="slidenum">
              <a:rPr lang="en-US"/>
              <a:pPr>
                <a:defRPr/>
              </a:pPr>
              <a:t>29</a:t>
            </a:fld>
            <a:endParaRPr lang="en-US" dirty="0"/>
          </a:p>
        </p:txBody>
      </p:sp>
      <p:sp>
        <p:nvSpPr>
          <p:cNvPr id="2" name="TextBox 1"/>
          <p:cNvSpPr txBox="1">
            <a:spLocks noChangeArrowheads="1"/>
          </p:cNvSpPr>
          <p:nvPr/>
        </p:nvSpPr>
        <p:spPr bwMode="auto">
          <a:xfrm>
            <a:off x="4648200" y="4886325"/>
            <a:ext cx="4419600" cy="1200150"/>
          </a:xfrm>
          <a:prstGeom prst="rect">
            <a:avLst/>
          </a:prstGeom>
          <a:noFill/>
          <a:ln w="2857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latin typeface="Tw Cen MT" pitchFamily="34" charset="0"/>
              </a:rPr>
              <a:t>If a child is in a temporary placement (foster home, treatment facility, and etc.) the “caregiver” section is not to be rated UNLESS the goal is </a:t>
            </a:r>
            <a:r>
              <a:rPr lang="en-US" altLang="en-US" sz="1800" b="1">
                <a:latin typeface="Tw Cen MT" pitchFamily="34" charset="0"/>
              </a:rPr>
              <a:t>REUNIFICATION</a:t>
            </a:r>
            <a:r>
              <a:rPr lang="en-US" altLang="en-US" sz="1800">
                <a:latin typeface="Tw Cen MT" pitchFamily="34" charset="0"/>
              </a:rPr>
              <a:t> or </a:t>
            </a:r>
            <a:r>
              <a:rPr lang="en-US" altLang="en-US" sz="1800" b="1">
                <a:latin typeface="Tw Cen MT" pitchFamily="34" charset="0"/>
              </a:rPr>
              <a:t>ADOPTION.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solidFill>
                  <a:schemeClr val="accent1"/>
                </a:solidFill>
              </a:rPr>
              <a:t>Why CANS &amp; FAST?</a:t>
            </a:r>
          </a:p>
        </p:txBody>
      </p:sp>
      <p:sp>
        <p:nvSpPr>
          <p:cNvPr id="13315" name="Content Placeholder 2"/>
          <p:cNvSpPr>
            <a:spLocks noGrp="1"/>
          </p:cNvSpPr>
          <p:nvPr>
            <p:ph idx="1"/>
          </p:nvPr>
        </p:nvSpPr>
        <p:spPr/>
        <p:txBody>
          <a:bodyPr>
            <a:noAutofit/>
          </a:bodyPr>
          <a:lstStyle/>
          <a:p>
            <a:pPr marL="342900" indent="-342900">
              <a:defRPr/>
            </a:pPr>
            <a:r>
              <a:rPr lang="en-US" sz="2400" dirty="0"/>
              <a:t>The CANS/FAST Assessment Model is </a:t>
            </a:r>
            <a:endParaRPr lang="en-US" sz="2400" dirty="0" smtClean="0"/>
          </a:p>
          <a:p>
            <a:pPr marL="576072" lvl="1">
              <a:defRPr/>
            </a:pPr>
            <a:r>
              <a:rPr lang="en-US" sz="1800" dirty="0" smtClean="0"/>
              <a:t>evidence-based </a:t>
            </a:r>
            <a:r>
              <a:rPr lang="en-US" sz="1800" dirty="0"/>
              <a:t>and </a:t>
            </a:r>
            <a:endParaRPr lang="en-US" sz="1800" dirty="0" smtClean="0"/>
          </a:p>
          <a:p>
            <a:pPr marL="576072" lvl="1">
              <a:defRPr/>
            </a:pPr>
            <a:r>
              <a:rPr lang="en-US" sz="1800" dirty="0" smtClean="0"/>
              <a:t>provides </a:t>
            </a:r>
            <a:r>
              <a:rPr lang="en-US" sz="1800" dirty="0"/>
              <a:t>a way to </a:t>
            </a:r>
            <a:r>
              <a:rPr lang="en-US" sz="1800" b="1" dirty="0"/>
              <a:t>track progress </a:t>
            </a:r>
            <a:endParaRPr lang="en-US" sz="1800" b="1" dirty="0" smtClean="0"/>
          </a:p>
          <a:p>
            <a:pPr marL="859536" lvl="2">
              <a:defRPr/>
            </a:pPr>
            <a:r>
              <a:rPr lang="en-US" sz="1600" dirty="0" smtClean="0"/>
              <a:t>on </a:t>
            </a:r>
            <a:r>
              <a:rPr lang="en-US" sz="1600" dirty="0"/>
              <a:t>an individual case level </a:t>
            </a:r>
            <a:endParaRPr lang="en-US" sz="1600" dirty="0" smtClean="0"/>
          </a:p>
          <a:p>
            <a:pPr marL="859536" lvl="2">
              <a:defRPr/>
            </a:pPr>
            <a:r>
              <a:rPr lang="en-US" sz="1600" dirty="0" smtClean="0"/>
              <a:t>and </a:t>
            </a:r>
            <a:r>
              <a:rPr lang="en-US" sz="1600" dirty="0"/>
              <a:t>a system-wide level. </a:t>
            </a:r>
          </a:p>
          <a:p>
            <a:pPr marL="273050" indent="-273050">
              <a:defRPr/>
            </a:pPr>
            <a:r>
              <a:rPr lang="en-US" sz="2400" dirty="0" smtClean="0"/>
              <a:t>CANS </a:t>
            </a:r>
            <a:r>
              <a:rPr lang="en-US" sz="2400" dirty="0"/>
              <a:t>will help us to identify </a:t>
            </a:r>
            <a:r>
              <a:rPr lang="en-US" sz="2400" dirty="0" smtClean="0"/>
              <a:t>gaps and successes in services. </a:t>
            </a:r>
          </a:p>
          <a:p>
            <a:pPr marL="273050" indent="-273050">
              <a:defRPr/>
            </a:pPr>
            <a:r>
              <a:rPr lang="en-US" sz="2400" dirty="0" smtClean="0"/>
              <a:t>CANS will help FSWs to prioritize child/family needs in order to address the most imminent needs first.</a:t>
            </a:r>
            <a:endParaRPr lang="en-US" sz="2400" dirty="0"/>
          </a:p>
          <a:p>
            <a:pPr marL="274320" indent="-274320" eaLnBrk="1" fontAlgn="auto" hangingPunct="1">
              <a:spcAft>
                <a:spcPts val="0"/>
              </a:spcAft>
              <a:buFont typeface="Wingdings 2"/>
              <a:buChar char=""/>
              <a:defRPr/>
            </a:pPr>
            <a:endParaRPr lang="en-US" sz="2000" dirty="0" smtClean="0"/>
          </a:p>
          <a:p>
            <a:pPr marL="274320" indent="-274320" eaLnBrk="1" fontAlgn="auto" hangingPunct="1">
              <a:spcAft>
                <a:spcPts val="0"/>
              </a:spcAft>
              <a:buFont typeface="Wingdings 2"/>
              <a:buChar char=""/>
              <a:defRPr/>
            </a:pPr>
            <a:endParaRPr lang="en-US" sz="2000" dirty="0"/>
          </a:p>
          <a:p>
            <a:pPr marL="0" indent="0" eaLnBrk="1" fontAlgn="auto" hangingPunct="1">
              <a:spcAft>
                <a:spcPts val="0"/>
              </a:spcAft>
              <a:buFont typeface="Wingdings" pitchFamily="2" charset="2"/>
              <a:buNone/>
              <a:defRPr/>
            </a:pPr>
            <a:endParaRPr lang="en-US" altLang="en-US" sz="2000" b="1" dirty="0" smtClean="0"/>
          </a:p>
        </p:txBody>
      </p:sp>
      <p:sp>
        <p:nvSpPr>
          <p:cNvPr id="5" name="Slide Number Placeholder 4"/>
          <p:cNvSpPr>
            <a:spLocks noGrp="1"/>
          </p:cNvSpPr>
          <p:nvPr>
            <p:ph type="sldNum" sz="quarter" idx="12"/>
          </p:nvPr>
        </p:nvSpPr>
        <p:spPr/>
        <p:txBody>
          <a:bodyPr/>
          <a:lstStyle/>
          <a:p>
            <a:pPr>
              <a:defRPr/>
            </a:pPr>
            <a:fld id="{4882AA6A-8D7A-4707-8D80-0F2B7D0F778C}"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a:xfrm>
            <a:off x="228600" y="304800"/>
            <a:ext cx="8534400" cy="838200"/>
          </a:xfrm>
        </p:spPr>
        <p:txBody>
          <a:bodyPr>
            <a:normAutofit fontScale="90000"/>
          </a:bodyPr>
          <a:lstStyle/>
          <a:p>
            <a:pPr eaLnBrk="1" hangingPunct="1"/>
            <a:r>
              <a:rPr lang="en-US" altLang="en-US" sz="3200" b="1" smtClean="0">
                <a:solidFill>
                  <a:schemeClr val="accent1"/>
                </a:solidFill>
              </a:rPr>
              <a:t>Permanency Planning - Caregiver Strengths &amp; Needs Continued</a:t>
            </a:r>
          </a:p>
        </p:txBody>
      </p:sp>
      <p:sp>
        <p:nvSpPr>
          <p:cNvPr id="7" name="Content Placeholder 6"/>
          <p:cNvSpPr>
            <a:spLocks noGrp="1"/>
          </p:cNvSpPr>
          <p:nvPr>
            <p:ph sz="half" idx="1"/>
          </p:nvPr>
        </p:nvSpPr>
        <p:spPr/>
        <p:txBody>
          <a:bodyPr>
            <a:normAutofit fontScale="77500" lnSpcReduction="20000"/>
          </a:bodyPr>
          <a:lstStyle/>
          <a:p>
            <a:pPr marL="320040" indent="-320040" eaLnBrk="1" fontAlgn="auto" hangingPunct="1">
              <a:spcAft>
                <a:spcPts val="0"/>
              </a:spcAft>
              <a:buFont typeface="Wingdings"/>
              <a:buChar char=""/>
              <a:defRPr/>
            </a:pPr>
            <a:r>
              <a:rPr lang="en-US" dirty="0" smtClean="0"/>
              <a:t>Knowledge of Family/Child Needs</a:t>
            </a:r>
          </a:p>
          <a:p>
            <a:pPr marL="320040" indent="-320040" eaLnBrk="1" fontAlgn="auto" hangingPunct="1">
              <a:spcAft>
                <a:spcPts val="0"/>
              </a:spcAft>
              <a:buFont typeface="Wingdings"/>
              <a:buChar char=""/>
              <a:defRPr/>
            </a:pPr>
            <a:r>
              <a:rPr lang="en-US" dirty="0" smtClean="0"/>
              <a:t>Knowledge of Service Options</a:t>
            </a:r>
          </a:p>
          <a:p>
            <a:pPr marL="320040" indent="-320040" eaLnBrk="1" fontAlgn="auto" hangingPunct="1">
              <a:spcAft>
                <a:spcPts val="0"/>
              </a:spcAft>
              <a:buFont typeface="Wingdings"/>
              <a:buChar char=""/>
              <a:defRPr/>
            </a:pPr>
            <a:r>
              <a:rPr lang="en-US" dirty="0" smtClean="0"/>
              <a:t>Ability to Listen</a:t>
            </a:r>
          </a:p>
          <a:p>
            <a:pPr marL="320040" indent="-320040" eaLnBrk="1" fontAlgn="auto" hangingPunct="1">
              <a:spcAft>
                <a:spcPts val="0"/>
              </a:spcAft>
              <a:buFont typeface="Wingdings"/>
              <a:buChar char=""/>
              <a:defRPr/>
            </a:pPr>
            <a:r>
              <a:rPr lang="en-US" dirty="0" smtClean="0"/>
              <a:t>Ability to Communicate</a:t>
            </a:r>
          </a:p>
          <a:p>
            <a:pPr marL="320040" indent="-320040" eaLnBrk="1" fontAlgn="auto" hangingPunct="1">
              <a:spcAft>
                <a:spcPts val="0"/>
              </a:spcAft>
              <a:buFont typeface="Wingdings"/>
              <a:buChar char=""/>
              <a:defRPr/>
            </a:pPr>
            <a:r>
              <a:rPr lang="en-US" dirty="0" smtClean="0"/>
              <a:t>Satisfaction with Services Arrangement</a:t>
            </a:r>
          </a:p>
          <a:p>
            <a:pPr marL="320040" indent="-320040" eaLnBrk="1" fontAlgn="auto" hangingPunct="1">
              <a:spcAft>
                <a:spcPts val="0"/>
              </a:spcAft>
              <a:buFont typeface="Wingdings"/>
              <a:buChar char=""/>
              <a:defRPr/>
            </a:pPr>
            <a:r>
              <a:rPr lang="en-US" dirty="0" smtClean="0"/>
              <a:t>Physical Health</a:t>
            </a:r>
          </a:p>
          <a:p>
            <a:pPr marL="320040" indent="-320040" eaLnBrk="1" fontAlgn="auto" hangingPunct="1">
              <a:spcAft>
                <a:spcPts val="0"/>
              </a:spcAft>
              <a:buFont typeface="Wingdings"/>
              <a:buChar char=""/>
              <a:defRPr/>
            </a:pPr>
            <a:r>
              <a:rPr lang="en-US" dirty="0" smtClean="0"/>
              <a:t>Mental Health</a:t>
            </a:r>
          </a:p>
          <a:p>
            <a:pPr marL="320040" indent="-320040" eaLnBrk="1" fontAlgn="auto" hangingPunct="1">
              <a:spcAft>
                <a:spcPts val="0"/>
              </a:spcAft>
              <a:buFont typeface="Wingdings"/>
              <a:buChar char=""/>
              <a:defRPr/>
            </a:pPr>
            <a:r>
              <a:rPr lang="en-US" dirty="0" smtClean="0"/>
              <a:t>Substance Use</a:t>
            </a:r>
            <a:r>
              <a:rPr lang="en-US" baseline="30000" dirty="0" smtClean="0"/>
              <a:t>7</a:t>
            </a:r>
            <a:endParaRPr lang="en-US" dirty="0" smtClean="0"/>
          </a:p>
          <a:p>
            <a:pPr marL="320040" indent="-320040" eaLnBrk="1" fontAlgn="auto" hangingPunct="1">
              <a:spcAft>
                <a:spcPts val="0"/>
              </a:spcAft>
              <a:buFont typeface="Wingdings"/>
              <a:buChar char=""/>
              <a:defRPr/>
            </a:pPr>
            <a:r>
              <a:rPr lang="en-US" dirty="0" smtClean="0"/>
              <a:t>Developmental</a:t>
            </a:r>
          </a:p>
          <a:p>
            <a:pPr marL="320040" indent="-320040" eaLnBrk="1" fontAlgn="auto" hangingPunct="1">
              <a:spcAft>
                <a:spcPts val="0"/>
              </a:spcAft>
              <a:buFont typeface="Wingdings"/>
              <a:buChar char=""/>
              <a:defRPr/>
            </a:pPr>
            <a:r>
              <a:rPr lang="en-US" dirty="0" smtClean="0"/>
              <a:t>Accessibility to Child Care Arrangement</a:t>
            </a:r>
          </a:p>
          <a:p>
            <a:pPr marL="320040" indent="-320040" eaLnBrk="1" fontAlgn="auto" hangingPunct="1">
              <a:spcAft>
                <a:spcPts val="0"/>
              </a:spcAft>
              <a:buFont typeface="Wingdings"/>
              <a:buChar char=""/>
              <a:defRPr/>
            </a:pPr>
            <a:r>
              <a:rPr lang="en-US" dirty="0" smtClean="0"/>
              <a:t>Family Stress</a:t>
            </a:r>
          </a:p>
        </p:txBody>
      </p:sp>
      <p:pic>
        <p:nvPicPr>
          <p:cNvPr id="52229" name="Picture 3" descr="C:\Users\Owner\AppData\Local\Microsoft\Windows\Temporary Internet Files\Content.IE5\P9EFXG83\MP900400242[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447800"/>
            <a:ext cx="3733800" cy="2671763"/>
          </a:xfrm>
        </p:spPr>
      </p:pic>
      <p:sp>
        <p:nvSpPr>
          <p:cNvPr id="4" name="Slide Number Placeholder 3"/>
          <p:cNvSpPr>
            <a:spLocks noGrp="1"/>
          </p:cNvSpPr>
          <p:nvPr>
            <p:ph type="sldNum" sz="quarter" idx="12"/>
          </p:nvPr>
        </p:nvSpPr>
        <p:spPr/>
        <p:txBody>
          <a:bodyPr/>
          <a:lstStyle/>
          <a:p>
            <a:pPr>
              <a:defRPr/>
            </a:pPr>
            <a:fld id="{6DABA412-7E68-4A99-B310-61D9337BA557}" type="slidenum">
              <a:rPr lang="en-US"/>
              <a:pPr>
                <a:defRPr/>
              </a:pPr>
              <a:t>30</a:t>
            </a:fld>
            <a:endParaRPr lang="en-US" dirty="0"/>
          </a:p>
        </p:txBody>
      </p:sp>
      <p:sp>
        <p:nvSpPr>
          <p:cNvPr id="8" name="Content Placeholder 6"/>
          <p:cNvSpPr txBox="1">
            <a:spLocks/>
          </p:cNvSpPr>
          <p:nvPr/>
        </p:nvSpPr>
        <p:spPr bwMode="auto">
          <a:xfrm>
            <a:off x="4495800" y="4343400"/>
            <a:ext cx="449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indent="-320040" eaLnBrk="1" fontAlgn="auto" hangingPunct="1">
              <a:spcAft>
                <a:spcPts val="0"/>
              </a:spcAft>
              <a:buFont typeface="Wingdings"/>
              <a:buChar char=""/>
              <a:defRPr/>
            </a:pPr>
            <a:r>
              <a:rPr lang="en-US" dirty="0" smtClean="0"/>
              <a:t>Employment/Educational Functioning</a:t>
            </a:r>
          </a:p>
          <a:p>
            <a:pPr marL="320040" indent="-320040" eaLnBrk="1" fontAlgn="auto" hangingPunct="1">
              <a:spcAft>
                <a:spcPts val="0"/>
              </a:spcAft>
              <a:buFont typeface="Wingdings"/>
              <a:buChar char=""/>
              <a:defRPr/>
            </a:pPr>
            <a:r>
              <a:rPr lang="en-US" dirty="0" smtClean="0"/>
              <a:t>Educational Attainment</a:t>
            </a:r>
          </a:p>
          <a:p>
            <a:pPr marL="320040" indent="-320040" eaLnBrk="1" fontAlgn="auto" hangingPunct="1">
              <a:spcAft>
                <a:spcPts val="0"/>
              </a:spcAft>
              <a:buFont typeface="Wingdings"/>
              <a:buChar char=""/>
              <a:defRPr/>
            </a:pPr>
            <a:r>
              <a:rPr lang="en-US" dirty="0" smtClean="0"/>
              <a:t>Legal</a:t>
            </a:r>
          </a:p>
          <a:p>
            <a:pPr marL="320040" indent="-320040" eaLnBrk="1" fontAlgn="auto" hangingPunct="1">
              <a:spcAft>
                <a:spcPts val="0"/>
              </a:spcAft>
              <a:buFont typeface="Wingdings"/>
              <a:buChar char=""/>
              <a:defRPr/>
            </a:pPr>
            <a:r>
              <a:rPr lang="en-US" dirty="0" smtClean="0"/>
              <a:t>Financial Resources</a:t>
            </a:r>
          </a:p>
          <a:p>
            <a:pPr marL="320040" indent="-320040" eaLnBrk="1" fontAlgn="auto" hangingPunct="1">
              <a:spcAft>
                <a:spcPts val="0"/>
              </a:spcAft>
              <a:buFont typeface="Wingdings"/>
              <a:buChar char=""/>
              <a:defRPr/>
            </a:pPr>
            <a:r>
              <a:rPr lang="en-US" dirty="0" smtClean="0"/>
              <a:t>Transportation</a:t>
            </a:r>
          </a:p>
          <a:p>
            <a:pPr marL="320040" indent="-320040" eaLnBrk="1" fontAlgn="auto" hangingPunct="1">
              <a:spcAft>
                <a:spcPts val="0"/>
              </a:spcAft>
              <a:buFont typeface="Wingdings"/>
              <a:buChar char=""/>
              <a:defRPr/>
            </a:pPr>
            <a:r>
              <a:rPr lang="en-US" dirty="0" smtClean="0"/>
              <a:t>Safety</a:t>
            </a:r>
          </a:p>
          <a:p>
            <a:pPr marL="320040" indent="-320040" eaLnBrk="1" fontAlgn="auto" hangingPunct="1">
              <a:spcAft>
                <a:spcPts val="0"/>
              </a:spcAft>
              <a:buFont typeface="Wingdings"/>
              <a:buChar char=""/>
              <a:defRPr/>
            </a:pPr>
            <a:r>
              <a:rPr lang="en-US" dirty="0" smtClean="0"/>
              <a:t>Marital/Partner Violence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7" name="Title 1"/>
          <p:cNvSpPr>
            <a:spLocks noGrp="1"/>
          </p:cNvSpPr>
          <p:nvPr>
            <p:ph type="title"/>
          </p:nvPr>
        </p:nvSpPr>
        <p:spPr/>
        <p:txBody>
          <a:bodyPr>
            <a:normAutofit fontScale="90000"/>
          </a:bodyPr>
          <a:lstStyle/>
          <a:p>
            <a:pPr eaLnBrk="1" fontAlgn="auto" hangingPunct="1">
              <a:spcAft>
                <a:spcPts val="0"/>
              </a:spcAft>
              <a:defRPr/>
            </a:pPr>
            <a:r>
              <a:rPr lang="en-US" altLang="en-US" sz="4000" dirty="0" smtClean="0">
                <a:solidFill>
                  <a:schemeClr val="accent3">
                    <a:shade val="75000"/>
                  </a:schemeClr>
                </a:solidFill>
              </a:rPr>
              <a:t/>
            </a:r>
            <a:br>
              <a:rPr lang="en-US" altLang="en-US" sz="4000" dirty="0" smtClean="0">
                <a:solidFill>
                  <a:schemeClr val="accent3">
                    <a:shade val="75000"/>
                  </a:schemeClr>
                </a:solidFill>
              </a:rPr>
            </a:br>
            <a:r>
              <a:rPr lang="en-US" altLang="en-US" sz="4000" b="1" dirty="0" smtClean="0"/>
              <a:t>Modules for CANS 5+</a:t>
            </a:r>
            <a:r>
              <a:rPr lang="en-US" altLang="en-US" b="1" dirty="0" smtClean="0"/>
              <a:t/>
            </a:r>
            <a:br>
              <a:rPr lang="en-US" altLang="en-US" b="1" dirty="0" smtClean="0"/>
            </a:br>
            <a:endParaRPr lang="en-US" altLang="en-US" b="1" dirty="0" smtClean="0"/>
          </a:p>
        </p:txBody>
      </p:sp>
      <p:graphicFrame>
        <p:nvGraphicFramePr>
          <p:cNvPr id="10" name="Content Placeholder 9"/>
          <p:cNvGraphicFramePr>
            <a:graphicFrameLocks noGrp="1"/>
          </p:cNvGraphicFramePr>
          <p:nvPr>
            <p:ph sz="quarter" idx="2"/>
            <p:extLst>
              <p:ext uri="{D42A27DB-BD31-4B8C-83A1-F6EECF244321}">
                <p14:modId xmlns:p14="http://schemas.microsoft.com/office/powerpoint/2010/main" val="2878160329"/>
              </p:ext>
            </p:extLst>
          </p:nvPr>
        </p:nvGraphicFramePr>
        <p:xfrm>
          <a:off x="914400" y="2209800"/>
          <a:ext cx="7391400" cy="3856039"/>
        </p:xfrm>
        <a:graphic>
          <a:graphicData uri="http://schemas.openxmlformats.org/drawingml/2006/table">
            <a:tbl>
              <a:tblPr firstRow="1" firstCol="1" bandRow="1"/>
              <a:tblGrid>
                <a:gridCol w="3695700"/>
                <a:gridCol w="3695700"/>
              </a:tblGrid>
              <a:tr h="701098">
                <a:tc rowSpan="7">
                  <a:txBody>
                    <a:bodyPr/>
                    <a:lstStyle/>
                    <a:p>
                      <a:pPr marL="0" marR="0" algn="ctr">
                        <a:lnSpc>
                          <a:spcPct val="115000"/>
                        </a:lnSpc>
                        <a:spcBef>
                          <a:spcPts val="0"/>
                        </a:spcBef>
                        <a:spcAft>
                          <a:spcPts val="0"/>
                        </a:spcAft>
                      </a:pPr>
                      <a:r>
                        <a:rPr lang="en-US" sz="2000" b="1" dirty="0">
                          <a:solidFill>
                            <a:srgbClr val="FF0000"/>
                          </a:solidFill>
                          <a:effectLst/>
                          <a:latin typeface="Calibri"/>
                          <a:ea typeface="Calibri"/>
                          <a:cs typeface="Times New Roman"/>
                        </a:rPr>
                        <a:t>MODULES</a:t>
                      </a:r>
                    </a:p>
                    <a:p>
                      <a:pPr marL="0" marR="0" algn="ctr">
                        <a:lnSpc>
                          <a:spcPct val="115000"/>
                        </a:lnSpc>
                        <a:spcBef>
                          <a:spcPts val="0"/>
                        </a:spcBef>
                        <a:spcAft>
                          <a:spcPts val="0"/>
                        </a:spcAft>
                      </a:pPr>
                      <a:r>
                        <a:rPr lang="en-US" sz="2000" b="1" i="0" dirty="0">
                          <a:solidFill>
                            <a:schemeClr val="bg1"/>
                          </a:solidFill>
                          <a:effectLst/>
                          <a:latin typeface="Calibri"/>
                          <a:ea typeface="Calibri"/>
                          <a:cs typeface="Times New Roman"/>
                        </a:rPr>
                        <a:t>Complete any specific module </a:t>
                      </a:r>
                      <a:r>
                        <a:rPr lang="en-US" sz="2000" b="1" i="0" u="sng" dirty="0">
                          <a:solidFill>
                            <a:schemeClr val="bg1"/>
                          </a:solidFill>
                          <a:effectLst/>
                          <a:latin typeface="Calibri"/>
                          <a:ea typeface="Calibri"/>
                          <a:cs typeface="Times New Roman"/>
                        </a:rPr>
                        <a:t>only</a:t>
                      </a:r>
                      <a:r>
                        <a:rPr lang="en-US" sz="2000" b="1" i="0" dirty="0">
                          <a:solidFill>
                            <a:schemeClr val="bg1"/>
                          </a:solidFill>
                          <a:effectLst/>
                          <a:latin typeface="Calibri"/>
                          <a:ea typeface="Calibri"/>
                          <a:cs typeface="Times New Roman"/>
                        </a:rPr>
                        <a:t> if indicated on the initial page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1</a:t>
                      </a:r>
                      <a:r>
                        <a:rPr lang="en-US" sz="2000" dirty="0">
                          <a:solidFill>
                            <a:schemeClr val="bg1"/>
                          </a:solidFill>
                          <a:effectLst/>
                          <a:latin typeface="Calibri"/>
                          <a:ea typeface="Calibri"/>
                          <a:cs typeface="Times New Roman"/>
                        </a:rPr>
                        <a:t>Transition Age Module-Triggered by DOB</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01098">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2</a:t>
                      </a:r>
                      <a:r>
                        <a:rPr lang="en-US" sz="2000" dirty="0">
                          <a:solidFill>
                            <a:schemeClr val="bg1"/>
                          </a:solidFill>
                          <a:effectLst/>
                          <a:latin typeface="Calibri"/>
                          <a:ea typeface="Calibri"/>
                          <a:cs typeface="Times New Roman"/>
                        </a:rPr>
                        <a:t>Developmental Needs (DD)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50549">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3</a:t>
                      </a:r>
                      <a:r>
                        <a:rPr lang="en-US" sz="2000" dirty="0">
                          <a:solidFill>
                            <a:schemeClr val="bg1"/>
                          </a:solidFill>
                          <a:effectLst/>
                          <a:latin typeface="Calibri"/>
                          <a:ea typeface="Calibri"/>
                          <a:cs typeface="Times New Roman"/>
                        </a:rPr>
                        <a:t>Acculturation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01098">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4</a:t>
                      </a:r>
                      <a:r>
                        <a:rPr lang="en-US" sz="2000" dirty="0">
                          <a:solidFill>
                            <a:schemeClr val="bg1"/>
                          </a:solidFill>
                          <a:effectLst/>
                          <a:latin typeface="Calibri"/>
                          <a:ea typeface="Calibri"/>
                          <a:cs typeface="Times New Roman"/>
                        </a:rPr>
                        <a:t>Substance Use Needs (SUN)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50549">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5</a:t>
                      </a:r>
                      <a:r>
                        <a:rPr lang="en-US" sz="2000" dirty="0">
                          <a:solidFill>
                            <a:schemeClr val="bg1"/>
                          </a:solidFill>
                          <a:effectLst/>
                          <a:latin typeface="Calibri"/>
                          <a:ea typeface="Calibri"/>
                          <a:cs typeface="Times New Roman"/>
                        </a:rPr>
                        <a:t>Runaway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50549">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6</a:t>
                      </a:r>
                      <a:r>
                        <a:rPr lang="en-US" sz="2000" dirty="0">
                          <a:solidFill>
                            <a:schemeClr val="bg1"/>
                          </a:solidFill>
                          <a:effectLst/>
                          <a:latin typeface="Calibri"/>
                          <a:ea typeface="Calibri"/>
                          <a:cs typeface="Times New Roman"/>
                        </a:rPr>
                        <a:t>Sexual Abuse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01098">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7</a:t>
                      </a:r>
                      <a:r>
                        <a:rPr lang="en-US" sz="2000" dirty="0">
                          <a:solidFill>
                            <a:schemeClr val="bg1"/>
                          </a:solidFill>
                          <a:effectLst/>
                          <a:latin typeface="Calibri"/>
                          <a:ea typeface="Calibri"/>
                          <a:cs typeface="Times New Roman"/>
                        </a:rPr>
                        <a:t>Substance User Disorder (SUD) Module-Caregiver</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7" name="Slide Number Placeholder 6"/>
          <p:cNvSpPr>
            <a:spLocks noGrp="1"/>
          </p:cNvSpPr>
          <p:nvPr>
            <p:ph type="sldNum" sz="quarter" idx="12"/>
          </p:nvPr>
        </p:nvSpPr>
        <p:spPr/>
        <p:txBody>
          <a:bodyPr/>
          <a:lstStyle/>
          <a:p>
            <a:pPr>
              <a:defRPr/>
            </a:pPr>
            <a:fld id="{81865113-76A2-4FF7-9063-57051E91CCF1}" type="slidenum">
              <a:rPr lang="en-US"/>
              <a:pPr>
                <a:defRPr/>
              </a:pPr>
              <a:t>31</a:t>
            </a:fld>
            <a:endParaRPr lang="en-US" dirty="0"/>
          </a:p>
        </p:txBody>
      </p:sp>
      <p:sp>
        <p:nvSpPr>
          <p:cNvPr id="2" name="TextBox 1"/>
          <p:cNvSpPr txBox="1">
            <a:spLocks noChangeArrowheads="1"/>
          </p:cNvSpPr>
          <p:nvPr/>
        </p:nvSpPr>
        <p:spPr bwMode="auto">
          <a:xfrm rot="19640868">
            <a:off x="1366428" y="3958846"/>
            <a:ext cx="3124200" cy="2032000"/>
          </a:xfrm>
          <a:prstGeom prst="rect">
            <a:avLst/>
          </a:prstGeom>
          <a:noFill/>
          <a:ln w="571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b="1" dirty="0">
                <a:solidFill>
                  <a:srgbClr val="FF0000"/>
                </a:solidFill>
                <a:latin typeface="Tw Cen MT" pitchFamily="34" charset="0"/>
              </a:rPr>
              <a:t>Modules</a:t>
            </a:r>
            <a:r>
              <a:rPr lang="en-US" altLang="en-US" sz="1800" dirty="0">
                <a:solidFill>
                  <a:srgbClr val="FF0000"/>
                </a:solidFill>
                <a:latin typeface="Tw Cen MT" pitchFamily="34" charset="0"/>
              </a:rPr>
              <a:t> are completed only if selected Items are given a 1, 2, or 3 rating </a:t>
            </a:r>
            <a:r>
              <a:rPr lang="en-US" altLang="en-US" sz="1800" b="1" dirty="0">
                <a:solidFill>
                  <a:srgbClr val="FF0000"/>
                </a:solidFill>
                <a:latin typeface="Tw Cen MT" pitchFamily="34" charset="0"/>
              </a:rPr>
              <a:t>EXCEPT</a:t>
            </a:r>
            <a:r>
              <a:rPr lang="en-US" altLang="en-US" sz="1800" dirty="0">
                <a:solidFill>
                  <a:srgbClr val="FF0000"/>
                </a:solidFill>
                <a:latin typeface="Tw Cen MT" pitchFamily="34" charset="0"/>
              </a:rPr>
              <a:t> for the “Transition Age Module”…it is automatically triggered based on the child’s date of birth (if 14 </a:t>
            </a:r>
            <a:r>
              <a:rPr lang="en-US" altLang="en-US" sz="1800" dirty="0" err="1">
                <a:solidFill>
                  <a:srgbClr val="FF0000"/>
                </a:solidFill>
                <a:latin typeface="Tw Cen MT" pitchFamily="34" charset="0"/>
              </a:rPr>
              <a:t>yrs</a:t>
            </a:r>
            <a:r>
              <a:rPr lang="en-US" altLang="en-US" sz="1800" dirty="0">
                <a:solidFill>
                  <a:srgbClr val="FF0000"/>
                </a:solidFill>
                <a:latin typeface="Tw Cen MT" pitchFamily="34" charset="0"/>
              </a:rPr>
              <a:t> or older).</a:t>
            </a:r>
          </a:p>
        </p:txBody>
      </p:sp>
      <p:sp>
        <p:nvSpPr>
          <p:cNvPr id="8" name="5-Point Star 7"/>
          <p:cNvSpPr/>
          <p:nvPr/>
        </p:nvSpPr>
        <p:spPr>
          <a:xfrm rot="19213310" flipH="1">
            <a:off x="1071563" y="3765550"/>
            <a:ext cx="520700" cy="501650"/>
          </a:xfrm>
          <a:prstGeom prst="star5">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71792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7" name="Title 1"/>
          <p:cNvSpPr>
            <a:spLocks noGrp="1"/>
          </p:cNvSpPr>
          <p:nvPr>
            <p:ph type="title"/>
          </p:nvPr>
        </p:nvSpPr>
        <p:spPr/>
        <p:txBody>
          <a:bodyPr>
            <a:normAutofit fontScale="90000"/>
          </a:bodyPr>
          <a:lstStyle/>
          <a:p>
            <a:pPr eaLnBrk="1" fontAlgn="auto" hangingPunct="1">
              <a:spcAft>
                <a:spcPts val="0"/>
              </a:spcAft>
              <a:defRPr/>
            </a:pPr>
            <a:r>
              <a:rPr lang="en-US" altLang="en-US" sz="4000" dirty="0" smtClean="0">
                <a:solidFill>
                  <a:schemeClr val="accent3">
                    <a:shade val="75000"/>
                  </a:schemeClr>
                </a:solidFill>
              </a:rPr>
              <a:t/>
            </a:r>
            <a:br>
              <a:rPr lang="en-US" altLang="en-US" sz="4000" dirty="0" smtClean="0">
                <a:solidFill>
                  <a:schemeClr val="accent3">
                    <a:shade val="75000"/>
                  </a:schemeClr>
                </a:solidFill>
              </a:rPr>
            </a:br>
            <a:r>
              <a:rPr lang="en-US" altLang="en-US" sz="4000" b="1" dirty="0" smtClean="0"/>
              <a:t>Modules for CANS (0-4)</a:t>
            </a:r>
            <a:r>
              <a:rPr lang="en-US" altLang="en-US" b="1" dirty="0" smtClean="0"/>
              <a:t/>
            </a:r>
            <a:br>
              <a:rPr lang="en-US" altLang="en-US" b="1" dirty="0" smtClean="0"/>
            </a:br>
            <a:endParaRPr lang="en-US" altLang="en-US" b="1" dirty="0" smtClean="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713368122"/>
              </p:ext>
            </p:extLst>
          </p:nvPr>
        </p:nvGraphicFramePr>
        <p:xfrm>
          <a:off x="914400" y="2209800"/>
          <a:ext cx="7391400" cy="2103294"/>
        </p:xfrm>
        <a:graphic>
          <a:graphicData uri="http://schemas.openxmlformats.org/drawingml/2006/table">
            <a:tbl>
              <a:tblPr firstRow="1" firstCol="1" bandRow="1"/>
              <a:tblGrid>
                <a:gridCol w="3695700"/>
                <a:gridCol w="3695700"/>
              </a:tblGrid>
              <a:tr h="701098">
                <a:tc rowSpan="4">
                  <a:txBody>
                    <a:bodyPr/>
                    <a:lstStyle/>
                    <a:p>
                      <a:pPr marL="0" marR="0" algn="ctr">
                        <a:lnSpc>
                          <a:spcPct val="115000"/>
                        </a:lnSpc>
                        <a:spcBef>
                          <a:spcPts val="0"/>
                        </a:spcBef>
                        <a:spcAft>
                          <a:spcPts val="0"/>
                        </a:spcAft>
                      </a:pPr>
                      <a:r>
                        <a:rPr lang="en-US" sz="2000" b="1" dirty="0">
                          <a:solidFill>
                            <a:schemeClr val="bg1"/>
                          </a:solidFill>
                          <a:effectLst/>
                          <a:latin typeface="Calibri"/>
                          <a:ea typeface="Calibri"/>
                          <a:cs typeface="Times New Roman"/>
                        </a:rPr>
                        <a:t>MODULES</a:t>
                      </a:r>
                    </a:p>
                    <a:p>
                      <a:pPr marL="0" marR="0" algn="ctr">
                        <a:lnSpc>
                          <a:spcPct val="115000"/>
                        </a:lnSpc>
                        <a:spcBef>
                          <a:spcPts val="0"/>
                        </a:spcBef>
                        <a:spcAft>
                          <a:spcPts val="0"/>
                        </a:spcAft>
                      </a:pPr>
                      <a:r>
                        <a:rPr lang="en-US" sz="2000" b="1" i="0" dirty="0">
                          <a:solidFill>
                            <a:schemeClr val="bg1"/>
                          </a:solidFill>
                          <a:effectLst/>
                          <a:latin typeface="Calibri"/>
                          <a:ea typeface="Calibri"/>
                          <a:cs typeface="Times New Roman"/>
                        </a:rPr>
                        <a:t>Complete any specific module </a:t>
                      </a:r>
                      <a:r>
                        <a:rPr lang="en-US" sz="2000" b="1" i="0" u="sng" dirty="0">
                          <a:solidFill>
                            <a:schemeClr val="bg1"/>
                          </a:solidFill>
                          <a:effectLst/>
                          <a:latin typeface="Calibri"/>
                          <a:ea typeface="Calibri"/>
                          <a:cs typeface="Times New Roman"/>
                        </a:rPr>
                        <a:t>only</a:t>
                      </a:r>
                      <a:r>
                        <a:rPr lang="en-US" sz="2000" b="1" i="0" dirty="0">
                          <a:solidFill>
                            <a:schemeClr val="bg1"/>
                          </a:solidFill>
                          <a:effectLst/>
                          <a:latin typeface="Calibri"/>
                          <a:ea typeface="Calibri"/>
                          <a:cs typeface="Times New Roman"/>
                        </a:rPr>
                        <a:t> if indicated on the initial page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0" b="1" baseline="30000" dirty="0" smtClean="0">
                          <a:solidFill>
                            <a:schemeClr val="bg1"/>
                          </a:solidFill>
                          <a:effectLst/>
                          <a:latin typeface="Calibri"/>
                          <a:ea typeface="Calibri"/>
                          <a:cs typeface="Times New Roman"/>
                        </a:rPr>
                        <a:t>1</a:t>
                      </a:r>
                      <a:r>
                        <a:rPr lang="en-US" sz="2000" b="1" dirty="0" smtClean="0">
                          <a:solidFill>
                            <a:schemeClr val="bg1"/>
                          </a:solidFill>
                          <a:effectLst/>
                          <a:latin typeface="Calibri"/>
                          <a:ea typeface="Calibri"/>
                          <a:cs typeface="Times New Roman"/>
                        </a:rPr>
                        <a:t>Developmental </a:t>
                      </a:r>
                      <a:r>
                        <a:rPr lang="en-US" sz="2000" b="1" dirty="0">
                          <a:solidFill>
                            <a:schemeClr val="bg1"/>
                          </a:solidFill>
                          <a:effectLst/>
                          <a:latin typeface="Calibri"/>
                          <a:ea typeface="Calibri"/>
                          <a:cs typeface="Times New Roman"/>
                        </a:rPr>
                        <a:t>Needs (DD)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50549">
                <a:tc vMerge="1">
                  <a:txBody>
                    <a:bodyPr/>
                    <a:lstStyle/>
                    <a:p>
                      <a:endParaRPr lang="en-US"/>
                    </a:p>
                  </a:txBody>
                  <a:tcPr/>
                </a:tc>
                <a:tc>
                  <a:txBody>
                    <a:bodyPr/>
                    <a:lstStyle/>
                    <a:p>
                      <a:pPr marL="0" marR="0" algn="ctr">
                        <a:lnSpc>
                          <a:spcPct val="115000"/>
                        </a:lnSpc>
                        <a:spcBef>
                          <a:spcPts val="0"/>
                        </a:spcBef>
                        <a:spcAft>
                          <a:spcPts val="0"/>
                        </a:spcAft>
                      </a:pPr>
                      <a:r>
                        <a:rPr lang="en-US" sz="2000" b="1" baseline="30000" dirty="0">
                          <a:solidFill>
                            <a:schemeClr val="bg1"/>
                          </a:solidFill>
                          <a:effectLst/>
                          <a:latin typeface="Calibri"/>
                          <a:ea typeface="Calibri"/>
                          <a:cs typeface="Times New Roman"/>
                        </a:rPr>
                        <a:t>2</a:t>
                      </a:r>
                      <a:r>
                        <a:rPr lang="en-US" sz="2000" b="1" dirty="0" smtClean="0">
                          <a:solidFill>
                            <a:schemeClr val="bg1"/>
                          </a:solidFill>
                          <a:effectLst/>
                          <a:latin typeface="Calibri"/>
                          <a:ea typeface="Calibri"/>
                          <a:cs typeface="Times New Roman"/>
                        </a:rPr>
                        <a:t>Acculturation </a:t>
                      </a:r>
                      <a:r>
                        <a:rPr lang="en-US" sz="2000" b="1" dirty="0">
                          <a:solidFill>
                            <a:schemeClr val="bg1"/>
                          </a:solidFill>
                          <a:effectLst/>
                          <a:latin typeface="Calibri"/>
                          <a:ea typeface="Calibri"/>
                          <a:cs typeface="Times New Roman"/>
                        </a:rPr>
                        <a:t>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50549">
                <a:tc vMerge="1">
                  <a:txBody>
                    <a:bodyPr/>
                    <a:lstStyle/>
                    <a:p>
                      <a:endParaRPr lang="en-US"/>
                    </a:p>
                  </a:txBody>
                  <a:tcPr/>
                </a:tc>
                <a:tc>
                  <a:txBody>
                    <a:bodyPr/>
                    <a:lstStyle/>
                    <a:p>
                      <a:pPr marL="0" marR="0" algn="ctr">
                        <a:lnSpc>
                          <a:spcPct val="115000"/>
                        </a:lnSpc>
                        <a:spcBef>
                          <a:spcPts val="0"/>
                        </a:spcBef>
                        <a:spcAft>
                          <a:spcPts val="0"/>
                        </a:spcAft>
                      </a:pPr>
                      <a:r>
                        <a:rPr lang="en-US" sz="2000" b="1" baseline="30000" dirty="0">
                          <a:solidFill>
                            <a:schemeClr val="bg1"/>
                          </a:solidFill>
                          <a:effectLst/>
                          <a:latin typeface="Calibri"/>
                          <a:ea typeface="Calibri"/>
                          <a:cs typeface="Times New Roman"/>
                        </a:rPr>
                        <a:t>3</a:t>
                      </a:r>
                      <a:r>
                        <a:rPr lang="en-US" sz="2000" b="1" dirty="0" smtClean="0">
                          <a:solidFill>
                            <a:schemeClr val="bg1"/>
                          </a:solidFill>
                          <a:effectLst/>
                          <a:latin typeface="Calibri"/>
                          <a:ea typeface="Calibri"/>
                          <a:cs typeface="Times New Roman"/>
                        </a:rPr>
                        <a:t>Sexual </a:t>
                      </a:r>
                      <a:r>
                        <a:rPr lang="en-US" sz="2000" b="1" dirty="0">
                          <a:solidFill>
                            <a:schemeClr val="bg1"/>
                          </a:solidFill>
                          <a:effectLst/>
                          <a:latin typeface="Calibri"/>
                          <a:ea typeface="Calibri"/>
                          <a:cs typeface="Times New Roman"/>
                        </a:rPr>
                        <a:t>Abuse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01098">
                <a:tc vMerge="1">
                  <a:txBody>
                    <a:bodyPr/>
                    <a:lstStyle/>
                    <a:p>
                      <a:endParaRPr lang="en-US"/>
                    </a:p>
                  </a:txBody>
                  <a:tcPr/>
                </a:tc>
                <a:tc>
                  <a:txBody>
                    <a:bodyPr/>
                    <a:lstStyle/>
                    <a:p>
                      <a:pPr marL="0" marR="0" algn="ctr">
                        <a:lnSpc>
                          <a:spcPct val="115000"/>
                        </a:lnSpc>
                        <a:spcBef>
                          <a:spcPts val="0"/>
                        </a:spcBef>
                        <a:spcAft>
                          <a:spcPts val="0"/>
                        </a:spcAft>
                      </a:pPr>
                      <a:r>
                        <a:rPr lang="en-US" sz="2000" b="1" baseline="30000" dirty="0">
                          <a:solidFill>
                            <a:schemeClr val="bg1"/>
                          </a:solidFill>
                          <a:effectLst/>
                          <a:latin typeface="Calibri"/>
                          <a:ea typeface="Calibri"/>
                          <a:cs typeface="Times New Roman"/>
                        </a:rPr>
                        <a:t>4</a:t>
                      </a:r>
                      <a:r>
                        <a:rPr lang="en-US" sz="2000" b="1" dirty="0" smtClean="0">
                          <a:solidFill>
                            <a:schemeClr val="bg1"/>
                          </a:solidFill>
                          <a:effectLst/>
                          <a:latin typeface="Calibri"/>
                          <a:ea typeface="Calibri"/>
                          <a:cs typeface="Times New Roman"/>
                        </a:rPr>
                        <a:t>Substance </a:t>
                      </a:r>
                      <a:r>
                        <a:rPr lang="en-US" sz="2000" b="1" dirty="0">
                          <a:solidFill>
                            <a:schemeClr val="bg1"/>
                          </a:solidFill>
                          <a:effectLst/>
                          <a:latin typeface="Calibri"/>
                          <a:ea typeface="Calibri"/>
                          <a:cs typeface="Times New Roman"/>
                        </a:rPr>
                        <a:t>User Disorder (SUD) Module-Caregiver</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7" name="Slide Number Placeholder 6"/>
          <p:cNvSpPr>
            <a:spLocks noGrp="1"/>
          </p:cNvSpPr>
          <p:nvPr>
            <p:ph type="sldNum" sz="quarter" idx="12"/>
          </p:nvPr>
        </p:nvSpPr>
        <p:spPr/>
        <p:txBody>
          <a:bodyPr/>
          <a:lstStyle/>
          <a:p>
            <a:pPr>
              <a:defRPr/>
            </a:pPr>
            <a:fld id="{81865113-76A2-4FF7-9063-57051E91CCF1}" type="slidenum">
              <a:rPr lang="en-US"/>
              <a:pPr>
                <a:defRPr/>
              </a:pPr>
              <a:t>32</a:t>
            </a:fld>
            <a:endParaRPr lang="en-US" dirty="0"/>
          </a:p>
        </p:txBody>
      </p:sp>
      <p:sp>
        <p:nvSpPr>
          <p:cNvPr id="2" name="TextBox 1"/>
          <p:cNvSpPr txBox="1">
            <a:spLocks noChangeArrowheads="1"/>
          </p:cNvSpPr>
          <p:nvPr/>
        </p:nvSpPr>
        <p:spPr bwMode="auto">
          <a:xfrm rot="19640868">
            <a:off x="1221413" y="4122650"/>
            <a:ext cx="3124200" cy="923330"/>
          </a:xfrm>
          <a:prstGeom prst="rect">
            <a:avLst/>
          </a:prstGeom>
          <a:noFill/>
          <a:ln w="571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b="1" dirty="0">
                <a:solidFill>
                  <a:srgbClr val="FF0000"/>
                </a:solidFill>
                <a:latin typeface="Tw Cen MT" pitchFamily="34" charset="0"/>
              </a:rPr>
              <a:t>Modules are completed only if selected Items are given a 1, 2, or 3 rating </a:t>
            </a:r>
            <a:r>
              <a:rPr lang="en-US" altLang="en-US" sz="1800" b="1" dirty="0" smtClean="0">
                <a:solidFill>
                  <a:srgbClr val="FF0000"/>
                </a:solidFill>
                <a:latin typeface="Tw Cen MT" pitchFamily="34" charset="0"/>
              </a:rPr>
              <a:t>.</a:t>
            </a:r>
            <a:endParaRPr lang="en-US" altLang="en-US" sz="1800" b="1" dirty="0">
              <a:solidFill>
                <a:srgbClr val="FF0000"/>
              </a:solidFill>
              <a:latin typeface="Tw Cen MT" pitchFamily="34" charset="0"/>
            </a:endParaRPr>
          </a:p>
        </p:txBody>
      </p:sp>
      <p:sp>
        <p:nvSpPr>
          <p:cNvPr id="8" name="5-Point Star 7"/>
          <p:cNvSpPr/>
          <p:nvPr/>
        </p:nvSpPr>
        <p:spPr>
          <a:xfrm rot="19213310" flipH="1">
            <a:off x="1071563" y="3765550"/>
            <a:ext cx="520700" cy="501650"/>
          </a:xfrm>
          <a:prstGeom prst="star5">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56528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 FAST</a:t>
            </a:r>
            <a:endParaRPr lang="en-US" dirty="0"/>
          </a:p>
        </p:txBody>
      </p:sp>
      <p:sp>
        <p:nvSpPr>
          <p:cNvPr id="3" name="Content Placeholder 2"/>
          <p:cNvSpPr>
            <a:spLocks noGrp="1"/>
          </p:cNvSpPr>
          <p:nvPr>
            <p:ph idx="1"/>
          </p:nvPr>
        </p:nvSpPr>
        <p:spPr/>
        <p:txBody>
          <a:bodyPr/>
          <a:lstStyle/>
          <a:p>
            <a:r>
              <a:rPr lang="en-US" dirty="0" smtClean="0"/>
              <a:t>Family Advocacy and Support Tool</a:t>
            </a: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33</a:t>
            </a:fld>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43200"/>
            <a:ext cx="28067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190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Family Together</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defRPr/>
            </a:pPr>
            <a:r>
              <a:rPr lang="en-US" dirty="0"/>
              <a:t>Parental/Caregiver Collaboration</a:t>
            </a:r>
          </a:p>
          <a:p>
            <a:pPr marL="457200" indent="-457200">
              <a:defRPr/>
            </a:pPr>
            <a:r>
              <a:rPr lang="en-US" dirty="0"/>
              <a:t>Relationships Among Siblings</a:t>
            </a:r>
          </a:p>
          <a:p>
            <a:pPr marL="457200" indent="-457200">
              <a:defRPr/>
            </a:pPr>
            <a:r>
              <a:rPr lang="en-US" dirty="0"/>
              <a:t>Extended Family Relationships</a:t>
            </a:r>
          </a:p>
          <a:p>
            <a:pPr marL="457200" indent="-457200">
              <a:defRPr/>
            </a:pPr>
            <a:r>
              <a:rPr lang="en-US" dirty="0"/>
              <a:t>Family Conflict</a:t>
            </a:r>
          </a:p>
          <a:p>
            <a:pPr marL="457200" indent="-457200">
              <a:defRPr/>
            </a:pPr>
            <a:r>
              <a:rPr lang="en-US" dirty="0"/>
              <a:t>Family Communication</a:t>
            </a:r>
          </a:p>
          <a:p>
            <a:pPr marL="457200" indent="-457200">
              <a:defRPr/>
            </a:pPr>
            <a:r>
              <a:rPr lang="en-US" dirty="0"/>
              <a:t>Family Role Appropriateness</a:t>
            </a:r>
          </a:p>
          <a:p>
            <a:pPr marL="457200" indent="-457200">
              <a:defRPr/>
            </a:pPr>
            <a:r>
              <a:rPr lang="en-US" dirty="0"/>
              <a:t>Family Safety</a:t>
            </a:r>
          </a:p>
          <a:p>
            <a:pPr marL="457200" indent="-457200">
              <a:defRPr/>
            </a:pPr>
            <a:r>
              <a:rPr lang="en-US" dirty="0"/>
              <a:t>Financial Resources</a:t>
            </a:r>
          </a:p>
          <a:p>
            <a:pPr marL="457200" indent="-457200">
              <a:defRPr/>
            </a:pPr>
            <a:r>
              <a:rPr lang="en-US" dirty="0"/>
              <a:t>Residential Stability</a:t>
            </a:r>
          </a:p>
          <a:p>
            <a:pPr marL="457200" indent="-457200">
              <a:defRPr/>
            </a:pPr>
            <a:r>
              <a:rPr lang="en-US" dirty="0"/>
              <a:t>Home Maintenance</a:t>
            </a:r>
          </a:p>
          <a:p>
            <a:pPr marL="36576" indent="0">
              <a:buNone/>
            </a:pP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34</a:t>
            </a:fld>
            <a:endParaRPr lang="en-US" dirty="0"/>
          </a:p>
        </p:txBody>
      </p:sp>
    </p:spTree>
    <p:extLst>
      <p:ext uri="{BB962C8B-B14F-4D97-AF65-F5344CB8AC3E}">
        <p14:creationId xmlns:p14="http://schemas.microsoft.com/office/powerpoint/2010/main" val="2125522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Status</a:t>
            </a:r>
            <a:endParaRPr lang="en-US" dirty="0"/>
          </a:p>
        </p:txBody>
      </p:sp>
      <p:sp>
        <p:nvSpPr>
          <p:cNvPr id="3" name="Content Placeholder 2"/>
          <p:cNvSpPr>
            <a:spLocks noGrp="1"/>
          </p:cNvSpPr>
          <p:nvPr>
            <p:ph sz="half" idx="1"/>
          </p:nvPr>
        </p:nvSpPr>
        <p:spPr/>
        <p:txBody>
          <a:bodyPr>
            <a:normAutofit fontScale="85000" lnSpcReduction="20000"/>
          </a:bodyPr>
          <a:lstStyle/>
          <a:p>
            <a:pPr marL="457200" indent="-457200">
              <a:defRPr/>
            </a:pPr>
            <a:r>
              <a:rPr lang="en-US" dirty="0"/>
              <a:t>Empathy With Child</a:t>
            </a:r>
          </a:p>
          <a:p>
            <a:pPr marL="457200" indent="-457200">
              <a:defRPr/>
            </a:pPr>
            <a:r>
              <a:rPr lang="en-US" dirty="0"/>
              <a:t>Boundaries</a:t>
            </a:r>
          </a:p>
          <a:p>
            <a:pPr marL="457200" indent="-457200">
              <a:defRPr/>
            </a:pPr>
            <a:r>
              <a:rPr lang="en-US" dirty="0"/>
              <a:t>Involvement</a:t>
            </a:r>
          </a:p>
          <a:p>
            <a:pPr marL="457200" indent="-457200">
              <a:defRPr/>
            </a:pPr>
            <a:r>
              <a:rPr lang="en-US" dirty="0"/>
              <a:t>Supervision</a:t>
            </a:r>
          </a:p>
          <a:p>
            <a:pPr marL="457200" indent="-457200">
              <a:defRPr/>
            </a:pPr>
            <a:r>
              <a:rPr lang="en-US" dirty="0"/>
              <a:t>Discipline</a:t>
            </a:r>
          </a:p>
          <a:p>
            <a:pPr marL="457200" indent="-457200">
              <a:defRPr/>
            </a:pPr>
            <a:r>
              <a:rPr lang="en-US" dirty="0"/>
              <a:t>Partner Relationships</a:t>
            </a:r>
          </a:p>
          <a:p>
            <a:pPr marL="457200" indent="-457200">
              <a:defRPr/>
            </a:pPr>
            <a:r>
              <a:rPr lang="en-US" dirty="0"/>
              <a:t>Vocational Functioning</a:t>
            </a:r>
          </a:p>
          <a:p>
            <a:pPr marL="457200" indent="-457200">
              <a:defRPr/>
            </a:pPr>
            <a:r>
              <a:rPr lang="en-US" dirty="0"/>
              <a:t>Mental Health</a:t>
            </a:r>
          </a:p>
          <a:p>
            <a:pPr marL="457200" indent="-457200">
              <a:defRPr/>
            </a:pPr>
            <a:r>
              <a:rPr lang="en-US" dirty="0"/>
              <a:t>Alcohol and/or Drug Use</a:t>
            </a:r>
          </a:p>
          <a:p>
            <a:pPr marL="457200" indent="-457200">
              <a:defRPr/>
            </a:pPr>
            <a:r>
              <a:rPr lang="en-US" dirty="0"/>
              <a:t>Posttraumatic Reactions</a:t>
            </a:r>
          </a:p>
          <a:p>
            <a:pPr marL="457200" indent="-457200">
              <a:defRPr/>
            </a:pPr>
            <a:r>
              <a:rPr lang="en-US" dirty="0"/>
              <a:t>Knowledge of Child</a:t>
            </a:r>
          </a:p>
          <a:p>
            <a:endParaRPr lang="en-US" dirty="0"/>
          </a:p>
        </p:txBody>
      </p:sp>
      <p:sp>
        <p:nvSpPr>
          <p:cNvPr id="4" name="Content Placeholder 3"/>
          <p:cNvSpPr>
            <a:spLocks noGrp="1"/>
          </p:cNvSpPr>
          <p:nvPr>
            <p:ph sz="half" idx="2"/>
          </p:nvPr>
        </p:nvSpPr>
        <p:spPr/>
        <p:txBody>
          <a:bodyPr>
            <a:normAutofit fontScale="85000" lnSpcReduction="20000"/>
          </a:bodyPr>
          <a:lstStyle/>
          <a:p>
            <a:pPr>
              <a:buSzPct val="85000"/>
            </a:pPr>
            <a:r>
              <a:rPr lang="en-US" sz="2800" dirty="0"/>
              <a:t>Organization</a:t>
            </a:r>
          </a:p>
          <a:p>
            <a:pPr>
              <a:buSzPct val="85000"/>
            </a:pPr>
            <a:r>
              <a:rPr lang="en-US" sz="2800" dirty="0"/>
              <a:t>Physical Health</a:t>
            </a:r>
          </a:p>
          <a:p>
            <a:pPr>
              <a:buSzPct val="85000"/>
            </a:pPr>
            <a:r>
              <a:rPr lang="en-US" sz="2800" dirty="0"/>
              <a:t>Developmental</a:t>
            </a:r>
          </a:p>
          <a:p>
            <a:pPr>
              <a:buSzPct val="85000"/>
            </a:pPr>
            <a:r>
              <a:rPr lang="en-US" sz="2800" dirty="0"/>
              <a:t>Accessibility to Child Care Services</a:t>
            </a:r>
          </a:p>
          <a:p>
            <a:pPr>
              <a:buSzPct val="85000"/>
            </a:pPr>
            <a:r>
              <a:rPr lang="en-US" sz="2800" dirty="0"/>
              <a:t>Family Stress</a:t>
            </a:r>
          </a:p>
          <a:p>
            <a:pPr>
              <a:buSzPct val="85000"/>
            </a:pPr>
            <a:r>
              <a:rPr lang="en-US" sz="2800" dirty="0"/>
              <a:t>Educational Attainment</a:t>
            </a:r>
          </a:p>
          <a:p>
            <a:pPr>
              <a:buSzPct val="85000"/>
            </a:pPr>
            <a:r>
              <a:rPr lang="en-US" sz="2800" dirty="0"/>
              <a:t>Legal</a:t>
            </a:r>
          </a:p>
          <a:p>
            <a:pPr>
              <a:buSzPct val="85000"/>
            </a:pPr>
            <a:r>
              <a:rPr lang="en-US" sz="2800" dirty="0"/>
              <a:t>Transportation</a:t>
            </a:r>
          </a:p>
          <a:p>
            <a:pPr>
              <a:buSzPct val="85000"/>
            </a:pPr>
            <a:r>
              <a:rPr lang="en-US" sz="2800" dirty="0"/>
              <a:t>Safety</a:t>
            </a:r>
          </a:p>
          <a:p>
            <a:endParaRPr lang="en-US" dirty="0"/>
          </a:p>
        </p:txBody>
      </p:sp>
      <p:sp>
        <p:nvSpPr>
          <p:cNvPr id="5" name="Slide Number Placeholder 4"/>
          <p:cNvSpPr>
            <a:spLocks noGrp="1"/>
          </p:cNvSpPr>
          <p:nvPr>
            <p:ph type="sldNum" sz="quarter" idx="12"/>
          </p:nvPr>
        </p:nvSpPr>
        <p:spPr/>
        <p:txBody>
          <a:bodyPr/>
          <a:lstStyle/>
          <a:p>
            <a:pPr>
              <a:defRPr/>
            </a:pPr>
            <a:fld id="{83D979C3-826A-4CA0-BB1B-B6D575681B94}" type="slidenum">
              <a:rPr lang="en-US" smtClean="0"/>
              <a:pPr>
                <a:defRPr/>
              </a:pPr>
              <a:t>35</a:t>
            </a:fld>
            <a:endParaRPr lang="en-US" dirty="0"/>
          </a:p>
        </p:txBody>
      </p:sp>
    </p:spTree>
    <p:extLst>
      <p:ext uri="{BB962C8B-B14F-4D97-AF65-F5344CB8AC3E}">
        <p14:creationId xmlns:p14="http://schemas.microsoft.com/office/powerpoint/2010/main" val="3747193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Advocacy</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defRPr/>
            </a:pPr>
            <a:r>
              <a:rPr lang="en-US" dirty="0"/>
              <a:t>Knowledge of Service Options</a:t>
            </a:r>
          </a:p>
          <a:p>
            <a:pPr marL="457200" indent="-457200">
              <a:defRPr/>
            </a:pPr>
            <a:r>
              <a:rPr lang="en-US" dirty="0"/>
              <a:t>Knowledge of Rights &amp; Responsibilities</a:t>
            </a:r>
          </a:p>
          <a:p>
            <a:pPr marL="457200" indent="-457200">
              <a:defRPr/>
            </a:pPr>
            <a:r>
              <a:rPr lang="en-US" dirty="0"/>
              <a:t>Ability to Listen</a:t>
            </a:r>
          </a:p>
          <a:p>
            <a:pPr marL="457200" indent="-457200">
              <a:defRPr/>
            </a:pPr>
            <a:r>
              <a:rPr lang="en-US" dirty="0"/>
              <a:t>Ability to Communicate</a:t>
            </a:r>
          </a:p>
          <a:p>
            <a:pPr marL="457200" indent="-457200">
              <a:defRPr/>
            </a:pPr>
            <a:r>
              <a:rPr lang="en-US" dirty="0"/>
              <a:t>Natural Supports</a:t>
            </a:r>
          </a:p>
          <a:p>
            <a:pPr marL="457200" indent="-457200">
              <a:defRPr/>
            </a:pPr>
            <a:r>
              <a:rPr lang="en-US" dirty="0"/>
              <a:t>Satisfaction with Youth’s Living Arrangement</a:t>
            </a:r>
          </a:p>
          <a:p>
            <a:pPr marL="457200" indent="-457200">
              <a:defRPr/>
            </a:pPr>
            <a:r>
              <a:rPr lang="en-US" dirty="0" smtClean="0"/>
              <a:t>Satisfaction with </a:t>
            </a:r>
            <a:r>
              <a:rPr lang="en-US" dirty="0"/>
              <a:t>Youth’s Educational Arrangement</a:t>
            </a:r>
          </a:p>
          <a:p>
            <a:pPr marL="457200" indent="-457200">
              <a:defRPr/>
            </a:pPr>
            <a:r>
              <a:rPr lang="en-US" dirty="0" smtClean="0"/>
              <a:t>Satisfaction with </a:t>
            </a:r>
            <a:r>
              <a:rPr lang="en-US" dirty="0"/>
              <a:t>Services Arrangement</a:t>
            </a:r>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36</a:t>
            </a:fld>
            <a:endParaRPr lang="en-US" dirty="0"/>
          </a:p>
        </p:txBody>
      </p:sp>
    </p:spTree>
    <p:extLst>
      <p:ext uri="{BB962C8B-B14F-4D97-AF65-F5344CB8AC3E}">
        <p14:creationId xmlns:p14="http://schemas.microsoft.com/office/powerpoint/2010/main" val="1861884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Status</a:t>
            </a:r>
            <a:endParaRPr lang="en-US" dirty="0"/>
          </a:p>
        </p:txBody>
      </p:sp>
      <p:sp>
        <p:nvSpPr>
          <p:cNvPr id="3" name="Content Placeholder 2"/>
          <p:cNvSpPr>
            <a:spLocks noGrp="1"/>
          </p:cNvSpPr>
          <p:nvPr>
            <p:ph sz="half" idx="1"/>
          </p:nvPr>
        </p:nvSpPr>
        <p:spPr/>
        <p:txBody>
          <a:bodyPr>
            <a:normAutofit fontScale="92500" lnSpcReduction="10000"/>
          </a:bodyPr>
          <a:lstStyle/>
          <a:p>
            <a:pPr marL="457200" indent="-457200">
              <a:defRPr/>
            </a:pPr>
            <a:r>
              <a:rPr lang="en-US" dirty="0"/>
              <a:t>Relationship w/ Bio Mother</a:t>
            </a:r>
          </a:p>
          <a:p>
            <a:pPr marL="457200" indent="-457200">
              <a:defRPr/>
            </a:pPr>
            <a:r>
              <a:rPr lang="en-US" dirty="0"/>
              <a:t>Relationship w/ Bio Father</a:t>
            </a:r>
          </a:p>
          <a:p>
            <a:pPr marL="457200" indent="-457200">
              <a:defRPr/>
            </a:pPr>
            <a:r>
              <a:rPr lang="en-US" dirty="0"/>
              <a:t>Relationship w/ Primary Caregiver</a:t>
            </a:r>
          </a:p>
          <a:p>
            <a:pPr marL="457200" indent="-457200">
              <a:defRPr/>
            </a:pPr>
            <a:r>
              <a:rPr lang="en-US" dirty="0"/>
              <a:t>Relationship with other Adult Family Members</a:t>
            </a:r>
          </a:p>
          <a:p>
            <a:pPr marL="457200" indent="-457200">
              <a:defRPr/>
            </a:pPr>
            <a:r>
              <a:rPr lang="en-US" dirty="0"/>
              <a:t>Health Status</a:t>
            </a:r>
          </a:p>
          <a:p>
            <a:pPr marL="457200" indent="-457200">
              <a:defRPr/>
            </a:pPr>
            <a:r>
              <a:rPr lang="en-US" dirty="0"/>
              <a:t>Mental Health Status</a:t>
            </a:r>
          </a:p>
          <a:p>
            <a:pPr marL="457200" indent="-457200">
              <a:defRPr/>
            </a:pPr>
            <a:r>
              <a:rPr lang="en-US" dirty="0"/>
              <a:t>Adjustment to Trauma</a:t>
            </a:r>
          </a:p>
          <a:p>
            <a:endParaRPr lang="en-US" dirty="0"/>
          </a:p>
        </p:txBody>
      </p:sp>
      <p:sp>
        <p:nvSpPr>
          <p:cNvPr id="5" name="Slide Number Placeholder 4"/>
          <p:cNvSpPr>
            <a:spLocks noGrp="1"/>
          </p:cNvSpPr>
          <p:nvPr>
            <p:ph type="sldNum" sz="quarter" idx="12"/>
          </p:nvPr>
        </p:nvSpPr>
        <p:spPr/>
        <p:txBody>
          <a:bodyPr/>
          <a:lstStyle/>
          <a:p>
            <a:pPr>
              <a:defRPr/>
            </a:pPr>
            <a:fld id="{83D979C3-826A-4CA0-BB1B-B6D575681B94}" type="slidenum">
              <a:rPr lang="en-US" smtClean="0"/>
              <a:pPr>
                <a:defRPr/>
              </a:pPr>
              <a:t>37</a:t>
            </a:fld>
            <a:endParaRPr lang="en-US" dirty="0"/>
          </a:p>
        </p:txBody>
      </p:sp>
      <p:pic>
        <p:nvPicPr>
          <p:cNvPr id="6" name="Picture 3" descr="C:\Users\bbharris\AppData\Local\Microsoft\Windows\Temporary Internet Files\Content.IE5\616UH3HV\medium[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67658" y="4267200"/>
            <a:ext cx="305668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114800" y="1600200"/>
            <a:ext cx="4572000" cy="1791260"/>
          </a:xfrm>
          <a:prstGeom prst="rect">
            <a:avLst/>
          </a:prstGeom>
        </p:spPr>
        <p:txBody>
          <a:bodyPr>
            <a:spAutoFit/>
          </a:bodyPr>
          <a:lstStyle/>
          <a:p>
            <a:pPr marL="457200" lvl="0" indent="-457200" fontAlgn="auto">
              <a:spcBef>
                <a:spcPct val="20000"/>
              </a:spcBef>
              <a:spcAft>
                <a:spcPts val="0"/>
              </a:spcAft>
              <a:buClr>
                <a:srgbClr val="6EA0B0"/>
              </a:buClr>
              <a:buSzPct val="80000"/>
              <a:buFont typeface="Wingdings 2"/>
              <a:buChar char=""/>
              <a:defRPr/>
            </a:pPr>
            <a:r>
              <a:rPr lang="en-US" sz="2400" dirty="0">
                <a:solidFill>
                  <a:prstClr val="white"/>
                </a:solidFill>
                <a:latin typeface="Arial"/>
                <a:cs typeface="+mn-cs"/>
              </a:rPr>
              <a:t>Cognitive Skills</a:t>
            </a:r>
          </a:p>
          <a:p>
            <a:pPr marL="457200" lvl="0" indent="-457200" fontAlgn="auto">
              <a:spcBef>
                <a:spcPct val="20000"/>
              </a:spcBef>
              <a:spcAft>
                <a:spcPts val="0"/>
              </a:spcAft>
              <a:buClr>
                <a:srgbClr val="6EA0B0"/>
              </a:buClr>
              <a:buSzPct val="80000"/>
              <a:buFont typeface="Wingdings 2"/>
              <a:buChar char=""/>
              <a:defRPr/>
            </a:pPr>
            <a:r>
              <a:rPr lang="en-US" sz="2400" dirty="0">
                <a:solidFill>
                  <a:prstClr val="white"/>
                </a:solidFill>
                <a:latin typeface="Arial"/>
                <a:cs typeface="+mn-cs"/>
              </a:rPr>
              <a:t>Self-Regulation Skills</a:t>
            </a:r>
          </a:p>
          <a:p>
            <a:pPr marL="457200" lvl="0" indent="-457200" fontAlgn="auto">
              <a:spcBef>
                <a:spcPct val="20000"/>
              </a:spcBef>
              <a:spcAft>
                <a:spcPts val="0"/>
              </a:spcAft>
              <a:buClr>
                <a:srgbClr val="6EA0B0"/>
              </a:buClr>
              <a:buSzPct val="80000"/>
              <a:buFont typeface="Wingdings 2"/>
              <a:buChar char=""/>
              <a:defRPr/>
            </a:pPr>
            <a:r>
              <a:rPr lang="en-US" sz="2400" dirty="0">
                <a:solidFill>
                  <a:prstClr val="white"/>
                </a:solidFill>
                <a:latin typeface="Arial"/>
                <a:cs typeface="+mn-cs"/>
              </a:rPr>
              <a:t>Interpersonal Skills</a:t>
            </a:r>
          </a:p>
          <a:p>
            <a:pPr marL="457200" lvl="0" indent="-457200" fontAlgn="auto">
              <a:spcBef>
                <a:spcPct val="20000"/>
              </a:spcBef>
              <a:spcAft>
                <a:spcPts val="0"/>
              </a:spcAft>
              <a:buClr>
                <a:srgbClr val="6EA0B0"/>
              </a:buClr>
              <a:buSzPct val="80000"/>
              <a:buFont typeface="Wingdings 2"/>
              <a:buChar char=""/>
              <a:defRPr/>
            </a:pPr>
            <a:r>
              <a:rPr lang="en-US" sz="2400" dirty="0">
                <a:solidFill>
                  <a:prstClr val="white"/>
                </a:solidFill>
                <a:latin typeface="Arial"/>
                <a:cs typeface="+mn-cs"/>
              </a:rPr>
              <a:t>Educational Status</a:t>
            </a:r>
          </a:p>
        </p:txBody>
      </p:sp>
    </p:spTree>
    <p:extLst>
      <p:ext uri="{BB962C8B-B14F-4D97-AF65-F5344CB8AC3E}">
        <p14:creationId xmlns:p14="http://schemas.microsoft.com/office/powerpoint/2010/main" val="4088573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 y="152400"/>
            <a:ext cx="9144000" cy="914400"/>
          </a:xfrm>
        </p:spPr>
        <p:txBody>
          <a:bodyPr/>
          <a:lstStyle/>
          <a:p>
            <a:pPr eaLnBrk="1" hangingPunct="1"/>
            <a:r>
              <a:rPr lang="en-US" altLang="en-US" b="1" dirty="0" smtClean="0">
                <a:solidFill>
                  <a:schemeClr val="accent1"/>
                </a:solidFill>
              </a:rPr>
              <a:t>Whodunit?</a:t>
            </a:r>
          </a:p>
        </p:txBody>
      </p:sp>
      <p:sp>
        <p:nvSpPr>
          <p:cNvPr id="54276" name="Rectangle 3"/>
          <p:cNvSpPr>
            <a:spLocks noGrp="1" noChangeArrowheads="1"/>
          </p:cNvSpPr>
          <p:nvPr>
            <p:ph idx="1"/>
          </p:nvPr>
        </p:nvSpPr>
        <p:spPr>
          <a:xfrm>
            <a:off x="149225" y="1219200"/>
            <a:ext cx="8686800" cy="4572000"/>
          </a:xfrm>
        </p:spPr>
        <p:txBody>
          <a:bodyPr/>
          <a:lstStyle/>
          <a:p>
            <a:pPr lvl="2" eaLnBrk="1" hangingPunct="1"/>
            <a:r>
              <a:rPr lang="en-US" altLang="en-US" u="sng" dirty="0" smtClean="0">
                <a:hlinkClick r:id="rId2"/>
              </a:rPr>
              <a:t>http://youtu.be/ubNF9QNEQLA</a:t>
            </a:r>
            <a:endParaRPr lang="en-US" altLang="en-US" dirty="0" smtClean="0"/>
          </a:p>
        </p:txBody>
      </p:sp>
      <p:sp>
        <p:nvSpPr>
          <p:cNvPr id="2" name="Slide Number Placeholder 1"/>
          <p:cNvSpPr>
            <a:spLocks noGrp="1"/>
          </p:cNvSpPr>
          <p:nvPr>
            <p:ph type="sldNum" sz="quarter" idx="12"/>
          </p:nvPr>
        </p:nvSpPr>
        <p:spPr/>
        <p:txBody>
          <a:bodyPr/>
          <a:lstStyle/>
          <a:p>
            <a:pPr>
              <a:defRPr/>
            </a:pPr>
            <a:fld id="{CFB97DAC-3FF6-4150-B67D-2D2A0301024E}" type="slidenum">
              <a:rPr lang="en-US"/>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 y="152400"/>
            <a:ext cx="9144000" cy="914400"/>
          </a:xfrm>
        </p:spPr>
        <p:txBody>
          <a:bodyPr/>
          <a:lstStyle/>
          <a:p>
            <a:pPr eaLnBrk="1" hangingPunct="1"/>
            <a:r>
              <a:rPr lang="en-US" altLang="en-US" b="1" dirty="0" smtClean="0">
                <a:solidFill>
                  <a:schemeClr val="accent1"/>
                </a:solidFill>
              </a:rPr>
              <a:t>Collaboration and Teamwork</a:t>
            </a:r>
          </a:p>
        </p:txBody>
      </p:sp>
      <p:sp>
        <p:nvSpPr>
          <p:cNvPr id="54276" name="Rectangle 3"/>
          <p:cNvSpPr>
            <a:spLocks noGrp="1" noChangeArrowheads="1"/>
          </p:cNvSpPr>
          <p:nvPr>
            <p:ph idx="1"/>
          </p:nvPr>
        </p:nvSpPr>
        <p:spPr>
          <a:xfrm>
            <a:off x="149225" y="1219200"/>
            <a:ext cx="8686800" cy="4572000"/>
          </a:xfrm>
        </p:spPr>
        <p:txBody>
          <a:bodyPr/>
          <a:lstStyle/>
          <a:p>
            <a:pPr lvl="2" eaLnBrk="1" hangingPunct="1"/>
            <a:endParaRPr lang="en-US" altLang="en-US" dirty="0" smtClean="0"/>
          </a:p>
        </p:txBody>
      </p:sp>
      <p:sp>
        <p:nvSpPr>
          <p:cNvPr id="2" name="Slide Number Placeholder 1"/>
          <p:cNvSpPr>
            <a:spLocks noGrp="1"/>
          </p:cNvSpPr>
          <p:nvPr>
            <p:ph type="sldNum" sz="quarter" idx="12"/>
          </p:nvPr>
        </p:nvSpPr>
        <p:spPr/>
        <p:txBody>
          <a:bodyPr/>
          <a:lstStyle/>
          <a:p>
            <a:pPr>
              <a:defRPr/>
            </a:pPr>
            <a:fld id="{CFB97DAC-3FF6-4150-B67D-2D2A0301024E}" type="slidenum">
              <a:rPr lang="en-US"/>
              <a:pPr>
                <a:defRPr/>
              </a:pPr>
              <a:t>39</a:t>
            </a:fld>
            <a:endParaRPr lang="en-US" dirty="0"/>
          </a:p>
        </p:txBody>
      </p:sp>
      <p:pic>
        <p:nvPicPr>
          <p:cNvPr id="5427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471738"/>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765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471738"/>
            <a:ext cx="3194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33400" y="5029200"/>
            <a:ext cx="7696200" cy="1754326"/>
          </a:xfrm>
          <a:prstGeom prst="rect">
            <a:avLst/>
          </a:prstGeom>
          <a:noFill/>
        </p:spPr>
        <p:txBody>
          <a:bodyPr wrap="square" rtlCol="0">
            <a:spAutoFit/>
          </a:bodyPr>
          <a:lstStyle/>
          <a:p>
            <a:r>
              <a:rPr lang="en-US" dirty="0" smtClean="0"/>
              <a:t>It’s easy to miss what you are not looking for.</a:t>
            </a:r>
          </a:p>
          <a:p>
            <a:r>
              <a:rPr lang="en-US" dirty="0" smtClean="0"/>
              <a:t>The shared vision approach helps us to NOT miss important details when working with our families.</a:t>
            </a:r>
          </a:p>
          <a:p>
            <a:r>
              <a:rPr lang="en-US" dirty="0" smtClean="0"/>
              <a:t>Your assessments will be better if you gather information from multiple sources and use your collaterals. </a:t>
            </a:r>
          </a:p>
          <a:p>
            <a:r>
              <a:rPr lang="en-US" dirty="0" smtClean="0"/>
              <a:t>You don’t have to do the CANS-FAST alone!</a:t>
            </a:r>
            <a:endParaRPr lang="en-US" dirty="0"/>
          </a:p>
        </p:txBody>
      </p:sp>
    </p:spTree>
    <p:extLst>
      <p:ext uri="{BB962C8B-B14F-4D97-AF65-F5344CB8AC3E}">
        <p14:creationId xmlns:p14="http://schemas.microsoft.com/office/powerpoint/2010/main" val="1330688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CANS &amp; FAST?</a:t>
            </a:r>
          </a:p>
        </p:txBody>
      </p:sp>
      <p:sp>
        <p:nvSpPr>
          <p:cNvPr id="3" name="Content Placeholder 2"/>
          <p:cNvSpPr>
            <a:spLocks noGrp="1"/>
          </p:cNvSpPr>
          <p:nvPr>
            <p:ph idx="1"/>
          </p:nvPr>
        </p:nvSpPr>
        <p:spPr/>
        <p:txBody>
          <a:bodyPr>
            <a:normAutofit lnSpcReduction="10000"/>
          </a:bodyPr>
          <a:lstStyle/>
          <a:p>
            <a:r>
              <a:rPr lang="en-US" dirty="0"/>
              <a:t>CANS is </a:t>
            </a:r>
            <a:r>
              <a:rPr lang="en-US" dirty="0" smtClean="0"/>
              <a:t>being </a:t>
            </a:r>
            <a:r>
              <a:rPr lang="en-US" dirty="0"/>
              <a:t>used in Child Welfare agencies in at least 20 states across the country. </a:t>
            </a:r>
            <a:endParaRPr lang="en-US" dirty="0" smtClean="0"/>
          </a:p>
          <a:p>
            <a:r>
              <a:rPr lang="en-US" dirty="0" smtClean="0"/>
              <a:t>Arkansas has </a:t>
            </a:r>
            <a:r>
              <a:rPr lang="en-US" dirty="0"/>
              <a:t>benefitted from collaborating with </a:t>
            </a:r>
            <a:r>
              <a:rPr lang="en-US" dirty="0" smtClean="0"/>
              <a:t>other states using </a:t>
            </a:r>
            <a:r>
              <a:rPr lang="en-US" dirty="0"/>
              <a:t>the </a:t>
            </a:r>
            <a:r>
              <a:rPr lang="en-US" dirty="0" smtClean="0"/>
              <a:t>tools </a:t>
            </a:r>
            <a:r>
              <a:rPr lang="en-US" dirty="0"/>
              <a:t>to </a:t>
            </a:r>
            <a:r>
              <a:rPr lang="en-US" dirty="0" smtClean="0"/>
              <a:t>improve successful implementation. </a:t>
            </a:r>
          </a:p>
          <a:p>
            <a:r>
              <a:rPr lang="en-US" dirty="0" smtClean="0"/>
              <a:t>Providers within Arkansas are beginning to use, i.e., Methodist Children’s Homes, DBHS is considering implementing</a:t>
            </a:r>
          </a:p>
          <a:p>
            <a:pPr marL="36576" indent="0">
              <a:buNone/>
            </a:pPr>
            <a:endParaRPr lang="en-US" dirty="0"/>
          </a:p>
          <a:p>
            <a:pPr marL="36576" indent="0">
              <a:buNone/>
            </a:pP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4</a:t>
            </a:fld>
            <a:endParaRPr lang="en-US" dirty="0"/>
          </a:p>
        </p:txBody>
      </p:sp>
    </p:spTree>
    <p:extLst>
      <p:ext uri="{BB962C8B-B14F-4D97-AF65-F5344CB8AC3E}">
        <p14:creationId xmlns:p14="http://schemas.microsoft.com/office/powerpoint/2010/main" val="3518656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04800"/>
            <a:ext cx="8004175" cy="838200"/>
          </a:xfrm>
        </p:spPr>
        <p:txBody>
          <a:bodyPr/>
          <a:lstStyle/>
          <a:p>
            <a:pPr eaLnBrk="1" hangingPunct="1"/>
            <a:r>
              <a:rPr lang="en-US" altLang="en-US" sz="4000" b="1" dirty="0" smtClean="0">
                <a:solidFill>
                  <a:srgbClr val="7B9899"/>
                </a:solidFill>
              </a:rPr>
              <a:t>Tips When Scoring a CANS-FAST</a:t>
            </a:r>
          </a:p>
        </p:txBody>
      </p:sp>
      <p:sp>
        <p:nvSpPr>
          <p:cNvPr id="2" name="Content Placeholder 1"/>
          <p:cNvSpPr>
            <a:spLocks noGrp="1"/>
          </p:cNvSpPr>
          <p:nvPr>
            <p:ph idx="1"/>
          </p:nvPr>
        </p:nvSpPr>
        <p:spPr>
          <a:xfrm>
            <a:off x="990600" y="1600200"/>
            <a:ext cx="7242175" cy="2438400"/>
          </a:xfrm>
        </p:spPr>
        <p:txBody>
          <a:bodyPr>
            <a:normAutofit lnSpcReduction="10000"/>
          </a:bodyPr>
          <a:lstStyle/>
          <a:p>
            <a:pPr marL="274320" indent="-274320" eaLnBrk="1" fontAlgn="auto" hangingPunct="1">
              <a:spcAft>
                <a:spcPts val="0"/>
              </a:spcAft>
              <a:buFont typeface="Wingdings 2"/>
              <a:buChar char=""/>
              <a:defRPr/>
            </a:pPr>
            <a:r>
              <a:rPr lang="en-US" altLang="en-US" dirty="0" smtClean="0"/>
              <a:t>Understand the meaning of the </a:t>
            </a:r>
            <a:r>
              <a:rPr lang="en-US" altLang="en-US" b="1" dirty="0" smtClean="0"/>
              <a:t>Item</a:t>
            </a:r>
            <a:r>
              <a:rPr lang="en-US" altLang="en-US" dirty="0" smtClean="0"/>
              <a:t> and the </a:t>
            </a:r>
            <a:r>
              <a:rPr lang="en-US" altLang="en-US" b="1" dirty="0" smtClean="0"/>
              <a:t>Action Levels</a:t>
            </a:r>
            <a:r>
              <a:rPr lang="en-US" altLang="en-US" dirty="0" smtClean="0"/>
              <a:t>.</a:t>
            </a:r>
          </a:p>
          <a:p>
            <a:pPr marL="0" indent="0" eaLnBrk="1" fontAlgn="auto" hangingPunct="1">
              <a:spcAft>
                <a:spcPts val="0"/>
              </a:spcAft>
              <a:buFont typeface="Wingdings" pitchFamily="2" charset="2"/>
              <a:buNone/>
              <a:defRPr/>
            </a:pPr>
            <a:endParaRPr lang="en-US" altLang="en-US" dirty="0" smtClean="0"/>
          </a:p>
          <a:p>
            <a:pPr marL="274320" indent="-274320" eaLnBrk="1" fontAlgn="auto" hangingPunct="1">
              <a:spcAft>
                <a:spcPts val="0"/>
              </a:spcAft>
              <a:buFont typeface="Wingdings 2"/>
              <a:buChar char=""/>
              <a:defRPr/>
            </a:pPr>
            <a:r>
              <a:rPr lang="en-US" altLang="en-US" dirty="0" smtClean="0"/>
              <a:t>Don’t get bogged down in the individual </a:t>
            </a:r>
            <a:r>
              <a:rPr lang="en-US" altLang="en-US" b="1" dirty="0" smtClean="0"/>
              <a:t>Anchor Definitions</a:t>
            </a:r>
            <a:r>
              <a:rPr lang="en-US" altLang="en-US" dirty="0" smtClean="0"/>
              <a:t>.</a:t>
            </a:r>
          </a:p>
        </p:txBody>
      </p:sp>
      <p:sp>
        <p:nvSpPr>
          <p:cNvPr id="5" name="Slide Number Placeholder 4"/>
          <p:cNvSpPr>
            <a:spLocks noGrp="1"/>
          </p:cNvSpPr>
          <p:nvPr>
            <p:ph type="sldNum" sz="quarter" idx="12"/>
          </p:nvPr>
        </p:nvSpPr>
        <p:spPr/>
        <p:txBody>
          <a:bodyPr/>
          <a:lstStyle/>
          <a:p>
            <a:pPr>
              <a:defRPr/>
            </a:pPr>
            <a:fld id="{5B7DF8B1-E4A3-47E8-9A99-690152C2086E}" type="slidenum">
              <a:rPr lang="en-US"/>
              <a:pPr>
                <a:defRPr/>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Title 1"/>
          <p:cNvSpPr>
            <a:spLocks noGrp="1"/>
          </p:cNvSpPr>
          <p:nvPr>
            <p:ph type="title"/>
          </p:nvPr>
        </p:nvSpPr>
        <p:spPr/>
        <p:txBody>
          <a:bodyPr/>
          <a:lstStyle/>
          <a:p>
            <a:pPr eaLnBrk="1" hangingPunct="1"/>
            <a:endParaRPr lang="en-US" altLang="en-US" smtClean="0"/>
          </a:p>
        </p:txBody>
      </p:sp>
      <p:sp>
        <p:nvSpPr>
          <p:cNvPr id="53253" name="Text Placeholder 4"/>
          <p:cNvSpPr>
            <a:spLocks noGrp="1"/>
          </p:cNvSpPr>
          <p:nvPr>
            <p:ph type="body" idx="1"/>
          </p:nvPr>
        </p:nvSpPr>
        <p:spPr/>
        <p:txBody>
          <a:bodyPr/>
          <a:lstStyle/>
          <a:p>
            <a:pPr eaLnBrk="1" fontAlgn="auto" hangingPunct="1">
              <a:spcAft>
                <a:spcPts val="0"/>
              </a:spcAft>
              <a:buFont typeface="Wingdings 2"/>
              <a:buNone/>
              <a:defRPr/>
            </a:pPr>
            <a:endParaRPr alt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56324" name="Content Placeholder 2"/>
          <p:cNvSpPr>
            <a:spLocks noGrp="1"/>
          </p:cNvSpPr>
          <p:nvPr>
            <p:ph sz="quarter" idx="2"/>
          </p:nvPr>
        </p:nvSpPr>
        <p:spPr/>
        <p:txBody>
          <a:bodyPr/>
          <a:lstStyle/>
          <a:p>
            <a:pPr eaLnBrk="1" hangingPunct="1"/>
            <a:endParaRPr lang="en-US" altLang="en-US" smtClean="0"/>
          </a:p>
        </p:txBody>
      </p:sp>
      <p:sp>
        <p:nvSpPr>
          <p:cNvPr id="56325" name="Content Placeholder 3"/>
          <p:cNvSpPr>
            <a:spLocks noGrp="1"/>
          </p:cNvSpPr>
          <p:nvPr>
            <p:ph sz="quarter" idx="4"/>
          </p:nvPr>
        </p:nvSpPr>
        <p:spPr/>
        <p:txBody>
          <a:bodyPr/>
          <a:lstStyle/>
          <a:p>
            <a:pPr eaLnBrk="1" hangingPunct="1"/>
            <a:endParaRPr lang="en-US" altLang="en-US" smtClean="0"/>
          </a:p>
        </p:txBody>
      </p:sp>
      <p:sp>
        <p:nvSpPr>
          <p:cNvPr id="7" name="Slide Number Placeholder 6"/>
          <p:cNvSpPr>
            <a:spLocks noGrp="1"/>
          </p:cNvSpPr>
          <p:nvPr>
            <p:ph type="sldNum" sz="quarter" idx="12"/>
          </p:nvPr>
        </p:nvSpPr>
        <p:spPr/>
        <p:txBody>
          <a:bodyPr/>
          <a:lstStyle/>
          <a:p>
            <a:pPr>
              <a:defRPr/>
            </a:pPr>
            <a:fld id="{5B147E2E-949F-46A6-9B8E-529D1D0C883F}" type="slidenum">
              <a:rPr lang="en-US"/>
              <a:pPr>
                <a:defRPr/>
              </a:pPr>
              <a:t>41</a:t>
            </a:fld>
            <a:endParaRPr lang="en-US" dirty="0"/>
          </a:p>
        </p:txBody>
      </p:sp>
      <p:pic>
        <p:nvPicPr>
          <p:cNvPr id="563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5138"/>
            <a:ext cx="8809038" cy="608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Double Brace 21"/>
          <p:cNvSpPr/>
          <p:nvPr/>
        </p:nvSpPr>
        <p:spPr>
          <a:xfrm>
            <a:off x="3048000" y="2286000"/>
            <a:ext cx="325438" cy="12192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3" name="Down Arrow 22"/>
          <p:cNvSpPr/>
          <p:nvPr/>
        </p:nvSpPr>
        <p:spPr>
          <a:xfrm rot="17803191">
            <a:off x="2669382" y="2553493"/>
            <a:ext cx="304800" cy="3540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63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97212">
            <a:off x="6083301" y="1920875"/>
            <a:ext cx="360362"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2" name="TextBox 25"/>
          <p:cNvSpPr txBox="1">
            <a:spLocks noChangeArrowheads="1"/>
          </p:cNvSpPr>
          <p:nvPr/>
        </p:nvSpPr>
        <p:spPr bwMode="auto">
          <a:xfrm>
            <a:off x="6421438" y="16002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solidFill>
                  <a:srgbClr val="000000"/>
                </a:solidFill>
                <a:latin typeface="Tw Cen MT" pitchFamily="34" charset="0"/>
              </a:rPr>
              <a:t>Item </a:t>
            </a:r>
          </a:p>
        </p:txBody>
      </p:sp>
      <p:sp>
        <p:nvSpPr>
          <p:cNvPr id="56333" name="TextBox 26"/>
          <p:cNvSpPr txBox="1">
            <a:spLocks noChangeArrowheads="1"/>
          </p:cNvSpPr>
          <p:nvPr/>
        </p:nvSpPr>
        <p:spPr bwMode="auto">
          <a:xfrm>
            <a:off x="1579563" y="216852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solidFill>
                  <a:srgbClr val="000000"/>
                </a:solidFill>
                <a:latin typeface="Tw Cen MT" pitchFamily="34" charset="0"/>
              </a:rPr>
              <a:t>Action Levels</a:t>
            </a:r>
          </a:p>
        </p:txBody>
      </p:sp>
      <p:sp>
        <p:nvSpPr>
          <p:cNvPr id="56334" name="TextBox 1"/>
          <p:cNvSpPr txBox="1">
            <a:spLocks noChangeArrowheads="1"/>
          </p:cNvSpPr>
          <p:nvPr/>
        </p:nvSpPr>
        <p:spPr bwMode="auto">
          <a:xfrm>
            <a:off x="3373438" y="2479675"/>
            <a:ext cx="3048000" cy="922338"/>
          </a:xfrm>
          <a:prstGeom prst="rect">
            <a:avLst/>
          </a:prstGeom>
          <a:solidFill>
            <a:schemeClr val="tx1"/>
          </a:solidFill>
          <a:ln>
            <a:noFill/>
          </a:ln>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endParaRPr lang="en-US" altLang="en-US" sz="1800" dirty="0">
              <a:solidFill>
                <a:schemeClr val="bg1"/>
              </a:solidFill>
              <a:latin typeface="Tw Cen MT" pitchFamily="34" charset="0"/>
            </a:endParaRPr>
          </a:p>
          <a:p>
            <a:endParaRPr lang="en-US" altLang="en-US" sz="1800" dirty="0">
              <a:latin typeface="Tw Cen MT" pitchFamily="34" charset="0"/>
            </a:endParaRPr>
          </a:p>
          <a:p>
            <a:endParaRPr lang="en-US" altLang="en-US" sz="1800" dirty="0">
              <a:latin typeface="Tw Cen MT" pitchFamily="34" charset="0"/>
            </a:endParaRPr>
          </a:p>
        </p:txBody>
      </p:sp>
      <p:sp>
        <p:nvSpPr>
          <p:cNvPr id="56335" name="TextBox 1"/>
          <p:cNvSpPr txBox="1">
            <a:spLocks noChangeArrowheads="1"/>
          </p:cNvSpPr>
          <p:nvPr/>
        </p:nvSpPr>
        <p:spPr bwMode="auto">
          <a:xfrm>
            <a:off x="3373438" y="4267200"/>
            <a:ext cx="3048000" cy="922338"/>
          </a:xfrm>
          <a:prstGeom prst="rect">
            <a:avLst/>
          </a:prstGeom>
          <a:solidFill>
            <a:schemeClr val="tx1"/>
          </a:solidFill>
          <a:ln>
            <a:noFill/>
          </a:ln>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endParaRPr lang="en-US" altLang="en-US" sz="1800" dirty="0">
              <a:solidFill>
                <a:schemeClr val="bg1"/>
              </a:solidFill>
              <a:latin typeface="Tw Cen MT" pitchFamily="34" charset="0"/>
            </a:endParaRPr>
          </a:p>
          <a:p>
            <a:endParaRPr lang="en-US" altLang="en-US" sz="1800" dirty="0">
              <a:latin typeface="Tw Cen MT" pitchFamily="34" charset="0"/>
            </a:endParaRPr>
          </a:p>
          <a:p>
            <a:endParaRPr lang="en-US" altLang="en-US" sz="1800" dirty="0">
              <a:latin typeface="Tw Cen MT"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Practice Scenario</a:t>
            </a:r>
            <a:endParaRPr lang="en-US" b="1" dirty="0"/>
          </a:p>
        </p:txBody>
      </p:sp>
      <p:sp>
        <p:nvSpPr>
          <p:cNvPr id="9" name="Content Placeholder 8"/>
          <p:cNvSpPr>
            <a:spLocks noGrp="1"/>
          </p:cNvSpPr>
          <p:nvPr>
            <p:ph idx="1"/>
          </p:nvPr>
        </p:nvSpPr>
        <p:spPr/>
        <p:txBody>
          <a:bodyPr/>
          <a:lstStyle/>
          <a:p>
            <a:r>
              <a:rPr lang="en-US" sz="3200" b="1" dirty="0"/>
              <a:t>Difficulties with </a:t>
            </a:r>
            <a:r>
              <a:rPr lang="en-US" sz="3200" b="1" dirty="0" smtClean="0"/>
              <a:t>scenarios and vignettes when scoring – </a:t>
            </a:r>
            <a:r>
              <a:rPr lang="en-US" sz="3200" b="1" dirty="0"/>
              <a:t>don’t have all the information and cannot get it.</a:t>
            </a:r>
          </a:p>
          <a:p>
            <a:endParaRPr lang="en-US" dirty="0" smtClean="0"/>
          </a:p>
          <a:p>
            <a:pPr marL="36576" indent="0" algn="ctr">
              <a:buNone/>
            </a:pPr>
            <a:r>
              <a:rPr lang="en-US" sz="4400" b="1" dirty="0"/>
              <a:t>No mention = No evidence</a:t>
            </a:r>
          </a:p>
          <a:p>
            <a:pPr marL="36576" indent="0">
              <a:buNone/>
            </a:pPr>
            <a:endParaRPr lang="en-US" dirty="0"/>
          </a:p>
        </p:txBody>
      </p:sp>
      <p:sp>
        <p:nvSpPr>
          <p:cNvPr id="7" name="Slide Number Placeholder 6"/>
          <p:cNvSpPr>
            <a:spLocks noGrp="1"/>
          </p:cNvSpPr>
          <p:nvPr>
            <p:ph type="sldNum" sz="quarter" idx="12"/>
          </p:nvPr>
        </p:nvSpPr>
        <p:spPr/>
        <p:txBody>
          <a:bodyPr/>
          <a:lstStyle/>
          <a:p>
            <a:pPr>
              <a:defRPr/>
            </a:pPr>
            <a:fld id="{8701CCF6-2F4C-4CFF-BA96-7DA147842DB5}" type="slidenum">
              <a:rPr lang="en-US" smtClean="0"/>
              <a:pPr>
                <a:defRPr/>
              </a:pPr>
              <a:t>42</a:t>
            </a:fld>
            <a:endParaRPr lang="en-US" dirty="0"/>
          </a:p>
        </p:txBody>
      </p:sp>
    </p:spTree>
    <p:extLst>
      <p:ext uri="{BB962C8B-B14F-4D97-AF65-F5344CB8AC3E}">
        <p14:creationId xmlns:p14="http://schemas.microsoft.com/office/powerpoint/2010/main" val="338198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pPr eaLnBrk="1" hangingPunct="1"/>
            <a:r>
              <a:rPr lang="en-US" altLang="en-US" b="1" dirty="0" smtClean="0">
                <a:solidFill>
                  <a:srgbClr val="7B9899"/>
                </a:solidFill>
              </a:rPr>
              <a:t>CANS-FAST: Informed Case Planning</a:t>
            </a:r>
          </a:p>
        </p:txBody>
      </p:sp>
      <p:sp>
        <p:nvSpPr>
          <p:cNvPr id="5" name="Content Placeholder 4"/>
          <p:cNvSpPr>
            <a:spLocks noGrp="1"/>
          </p:cNvSpPr>
          <p:nvPr>
            <p:ph idx="1"/>
          </p:nvPr>
        </p:nvSpPr>
        <p:spPr>
          <a:xfrm>
            <a:off x="533400" y="1447800"/>
            <a:ext cx="8153400" cy="4648200"/>
          </a:xfrm>
          <a:extLst/>
        </p:spPr>
        <p:txBody>
          <a:bodyPr>
            <a:normAutofit fontScale="25000" lnSpcReduction="20000"/>
          </a:bodyPr>
          <a:lstStyle/>
          <a:p>
            <a:pPr marL="320040" indent="-320040" eaLnBrk="1" fontAlgn="auto" hangingPunct="1">
              <a:spcAft>
                <a:spcPts val="0"/>
              </a:spcAft>
              <a:buFont typeface="Wingdings"/>
              <a:buChar char=""/>
              <a:defRPr/>
            </a:pPr>
            <a:endParaRPr lang="en-US" sz="3800" dirty="0" smtClean="0"/>
          </a:p>
          <a:p>
            <a:pPr marL="457200" indent="-457200">
              <a:defRPr/>
            </a:pPr>
            <a:r>
              <a:rPr lang="en-US" sz="8800" b="1" dirty="0" smtClean="0"/>
              <a:t>Identify CANS-FAST Need items with action levels of 2 or 3.</a:t>
            </a:r>
          </a:p>
          <a:p>
            <a:pPr marL="457200" indent="-457200">
              <a:defRPr/>
            </a:pPr>
            <a:r>
              <a:rPr lang="en-US" sz="8800" b="1" dirty="0" smtClean="0"/>
              <a:t>Identify Need </a:t>
            </a:r>
            <a:r>
              <a:rPr lang="en-US" sz="8800" b="1" dirty="0"/>
              <a:t>items that may need preventive services with </a:t>
            </a:r>
            <a:r>
              <a:rPr lang="en-US" sz="8800" b="1" dirty="0" smtClean="0"/>
              <a:t>a Watchful status of 1. </a:t>
            </a:r>
          </a:p>
          <a:p>
            <a:pPr marL="457200" indent="-457200">
              <a:defRPr/>
            </a:pPr>
            <a:r>
              <a:rPr lang="en-US" sz="8800" b="1" dirty="0" smtClean="0"/>
              <a:t>Prioritize these needs with child and family to develop short term and long term goals.</a:t>
            </a:r>
          </a:p>
          <a:p>
            <a:pPr marL="457200" indent="-457200">
              <a:defRPr/>
            </a:pPr>
            <a:r>
              <a:rPr lang="en-US" sz="8800" b="1" dirty="0" smtClean="0"/>
              <a:t>Identify action steps that support the short term and long term goals</a:t>
            </a:r>
          </a:p>
          <a:p>
            <a:pPr marL="457200" indent="-457200">
              <a:defRPr/>
            </a:pPr>
            <a:endParaRPr lang="en-US" sz="8800" b="1" dirty="0" smtClean="0"/>
          </a:p>
          <a:p>
            <a:pPr marL="457200" indent="-457200">
              <a:defRPr/>
            </a:pPr>
            <a:endParaRPr lang="en-US" sz="8800" b="1" dirty="0"/>
          </a:p>
          <a:p>
            <a:pPr marL="301752" lvl="1" indent="0">
              <a:buNone/>
              <a:defRPr/>
            </a:pPr>
            <a:r>
              <a:rPr lang="en-US" sz="9200" b="1" dirty="0" smtClean="0"/>
              <a:t>Collaborate </a:t>
            </a:r>
            <a:r>
              <a:rPr lang="en-US" sz="9200" b="1" dirty="0"/>
              <a:t>and partner with child and family.</a:t>
            </a:r>
          </a:p>
          <a:p>
            <a:pPr marL="320040" indent="-320040" eaLnBrk="1" fontAlgn="auto" hangingPunct="1">
              <a:spcAft>
                <a:spcPts val="0"/>
              </a:spcAft>
              <a:buFont typeface="Wingdings"/>
              <a:buChar char=""/>
              <a:defRPr/>
            </a:pPr>
            <a:endParaRPr lang="en-US" sz="8800" dirty="0" smtClean="0"/>
          </a:p>
          <a:p>
            <a:pPr lvl="8">
              <a:defRPr/>
            </a:pPr>
            <a:endParaRPr lang="en-US" sz="8800" dirty="0" smtClean="0"/>
          </a:p>
        </p:txBody>
      </p:sp>
      <p:sp>
        <p:nvSpPr>
          <p:cNvPr id="4" name="Slide Number Placeholder 3"/>
          <p:cNvSpPr>
            <a:spLocks noGrp="1"/>
          </p:cNvSpPr>
          <p:nvPr>
            <p:ph type="sldNum" sz="quarter" idx="12"/>
          </p:nvPr>
        </p:nvSpPr>
        <p:spPr/>
        <p:txBody>
          <a:bodyPr/>
          <a:lstStyle/>
          <a:p>
            <a:pPr>
              <a:defRPr/>
            </a:pPr>
            <a:fld id="{70DCE493-9595-4B4E-A4AA-7DAD79F7D47D}" type="slidenum">
              <a:rPr lang="en-US"/>
              <a:pPr>
                <a:defRPr/>
              </a:pPr>
              <a:t>43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pPr eaLnBrk="1" hangingPunct="1"/>
            <a:r>
              <a:rPr lang="en-US" altLang="en-US" b="1" dirty="0" smtClean="0">
                <a:solidFill>
                  <a:srgbClr val="7B9899"/>
                </a:solidFill>
              </a:rPr>
              <a:t>CANS-FAST: Informed Case Planning</a:t>
            </a:r>
          </a:p>
        </p:txBody>
      </p:sp>
      <p:sp>
        <p:nvSpPr>
          <p:cNvPr id="5" name="Content Placeholder 4"/>
          <p:cNvSpPr>
            <a:spLocks noGrp="1"/>
          </p:cNvSpPr>
          <p:nvPr>
            <p:ph idx="1"/>
          </p:nvPr>
        </p:nvSpPr>
        <p:spPr>
          <a:xfrm>
            <a:off x="533400" y="1447800"/>
            <a:ext cx="8153400" cy="4648200"/>
          </a:xfrm>
          <a:extLst/>
        </p:spPr>
        <p:txBody>
          <a:bodyPr>
            <a:normAutofit fontScale="32500" lnSpcReduction="20000"/>
          </a:bodyPr>
          <a:lstStyle/>
          <a:p>
            <a:pPr marL="320040" indent="-320040" eaLnBrk="1" fontAlgn="auto" hangingPunct="1">
              <a:spcAft>
                <a:spcPts val="0"/>
              </a:spcAft>
              <a:buFont typeface="Wingdings"/>
              <a:buChar char=""/>
              <a:defRPr/>
            </a:pPr>
            <a:endParaRPr lang="en-US" sz="3800" dirty="0" smtClean="0"/>
          </a:p>
          <a:p>
            <a:pPr marL="457200" indent="-457200">
              <a:defRPr/>
            </a:pPr>
            <a:r>
              <a:rPr lang="en-US" sz="8800" b="1" dirty="0" smtClean="0"/>
              <a:t>Identify CANS-FAST Strength items with a 0 or 1 for strengths-based case planning</a:t>
            </a:r>
            <a:endParaRPr lang="en-US" sz="800" b="1" dirty="0" smtClean="0"/>
          </a:p>
          <a:p>
            <a:pPr marL="457200" indent="-457200">
              <a:defRPr/>
            </a:pPr>
            <a:r>
              <a:rPr lang="en-US" sz="8800" b="1" dirty="0" smtClean="0"/>
              <a:t>Strength items with 2 or 3 are those attributes and skills that can be built.</a:t>
            </a:r>
          </a:p>
          <a:p>
            <a:pPr marL="457200" indent="-457200">
              <a:defRPr/>
            </a:pPr>
            <a:r>
              <a:rPr lang="en-US" sz="8800" b="1" dirty="0" smtClean="0"/>
              <a:t>Identify action steps that support the short term and long term goals</a:t>
            </a:r>
          </a:p>
          <a:p>
            <a:pPr marL="457200" indent="-457200">
              <a:defRPr/>
            </a:pPr>
            <a:endParaRPr lang="en-US" sz="8800" b="1" dirty="0" smtClean="0"/>
          </a:p>
          <a:p>
            <a:pPr marL="457200" indent="-457200">
              <a:defRPr/>
            </a:pPr>
            <a:endParaRPr lang="en-US" sz="8800" b="1" dirty="0"/>
          </a:p>
          <a:p>
            <a:pPr marL="0" indent="0">
              <a:buNone/>
              <a:defRPr/>
            </a:pPr>
            <a:r>
              <a:rPr lang="en-US" sz="8800" b="1" dirty="0" smtClean="0"/>
              <a:t>Collaborate </a:t>
            </a:r>
            <a:r>
              <a:rPr lang="en-US" sz="8800" b="1" dirty="0"/>
              <a:t>and partner with child and family.</a:t>
            </a:r>
          </a:p>
          <a:p>
            <a:pPr marL="320040" indent="-320040" eaLnBrk="1" fontAlgn="auto" hangingPunct="1">
              <a:spcAft>
                <a:spcPts val="0"/>
              </a:spcAft>
              <a:buFont typeface="Wingdings"/>
              <a:buChar char=""/>
              <a:defRPr/>
            </a:pPr>
            <a:endParaRPr lang="en-US" sz="8800" dirty="0" smtClean="0"/>
          </a:p>
          <a:p>
            <a:pPr lvl="8">
              <a:defRPr/>
            </a:pPr>
            <a:endParaRPr lang="en-US" sz="8800" dirty="0" smtClean="0"/>
          </a:p>
        </p:txBody>
      </p:sp>
      <p:sp>
        <p:nvSpPr>
          <p:cNvPr id="4" name="Slide Number Placeholder 3"/>
          <p:cNvSpPr>
            <a:spLocks noGrp="1"/>
          </p:cNvSpPr>
          <p:nvPr>
            <p:ph type="sldNum" sz="quarter" idx="12"/>
          </p:nvPr>
        </p:nvSpPr>
        <p:spPr/>
        <p:txBody>
          <a:bodyPr/>
          <a:lstStyle/>
          <a:p>
            <a:pPr>
              <a:defRPr/>
            </a:pPr>
            <a:fld id="{70DCE493-9595-4B4E-A4AA-7DAD79F7D47D}" type="slidenum">
              <a:rPr lang="en-US"/>
              <a:pPr>
                <a:defRPr/>
              </a:pPr>
              <a:t>44</a:t>
            </a:fld>
            <a:endParaRPr lang="en-US" dirty="0"/>
          </a:p>
        </p:txBody>
      </p:sp>
    </p:spTree>
    <p:extLst>
      <p:ext uri="{BB962C8B-B14F-4D97-AF65-F5344CB8AC3E}">
        <p14:creationId xmlns:p14="http://schemas.microsoft.com/office/powerpoint/2010/main" val="8985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pPr eaLnBrk="1" hangingPunct="1"/>
            <a:r>
              <a:rPr lang="en-US" altLang="en-US" b="1" dirty="0" smtClean="0"/>
              <a:t>CANS-FAST: Informed Case Planning</a:t>
            </a:r>
          </a:p>
        </p:txBody>
      </p:sp>
      <p:sp>
        <p:nvSpPr>
          <p:cNvPr id="5" name="Content Placeholder 4"/>
          <p:cNvSpPr>
            <a:spLocks noGrp="1"/>
          </p:cNvSpPr>
          <p:nvPr>
            <p:ph idx="1"/>
          </p:nvPr>
        </p:nvSpPr>
        <p:spPr>
          <a:xfrm>
            <a:off x="533400" y="1447800"/>
            <a:ext cx="8153400" cy="4648200"/>
          </a:xfrm>
          <a:extLst/>
        </p:spPr>
        <p:txBody>
          <a:bodyPr>
            <a:normAutofit fontScale="70000" lnSpcReduction="20000"/>
          </a:bodyPr>
          <a:lstStyle/>
          <a:p>
            <a:pPr marL="320040" indent="-320040" eaLnBrk="1" fontAlgn="auto" hangingPunct="1">
              <a:spcAft>
                <a:spcPts val="0"/>
              </a:spcAft>
              <a:buFont typeface="Wingdings"/>
              <a:buChar char=""/>
              <a:defRPr/>
            </a:pPr>
            <a:endParaRPr lang="en-US" sz="3800" dirty="0" smtClean="0"/>
          </a:p>
          <a:p>
            <a:pPr marL="0" indent="0">
              <a:buNone/>
              <a:defRPr/>
            </a:pPr>
            <a:r>
              <a:rPr lang="en-US" sz="11200" b="1" dirty="0" smtClean="0"/>
              <a:t>Collaborate </a:t>
            </a:r>
            <a:r>
              <a:rPr lang="en-US" sz="11200" b="1" dirty="0"/>
              <a:t>and partner with child and family.</a:t>
            </a:r>
          </a:p>
          <a:p>
            <a:pPr marL="320040" indent="-320040" eaLnBrk="1" fontAlgn="auto" hangingPunct="1">
              <a:spcAft>
                <a:spcPts val="0"/>
              </a:spcAft>
              <a:buFont typeface="Wingdings"/>
              <a:buChar char=""/>
              <a:defRPr/>
            </a:pPr>
            <a:endParaRPr lang="en-US" sz="8800" dirty="0" smtClean="0"/>
          </a:p>
          <a:p>
            <a:pPr lvl="8">
              <a:defRPr/>
            </a:pPr>
            <a:endParaRPr lang="en-US" sz="8800" dirty="0" smtClean="0"/>
          </a:p>
        </p:txBody>
      </p:sp>
      <p:sp>
        <p:nvSpPr>
          <p:cNvPr id="4" name="Slide Number Placeholder 3"/>
          <p:cNvSpPr>
            <a:spLocks noGrp="1"/>
          </p:cNvSpPr>
          <p:nvPr>
            <p:ph type="sldNum" sz="quarter" idx="12"/>
          </p:nvPr>
        </p:nvSpPr>
        <p:spPr/>
        <p:txBody>
          <a:bodyPr/>
          <a:lstStyle/>
          <a:p>
            <a:pPr>
              <a:defRPr/>
            </a:pPr>
            <a:fld id="{70DCE493-9595-4B4E-A4AA-7DAD79F7D47D}" type="slidenum">
              <a:rPr lang="en-US"/>
              <a:pPr>
                <a:defRPr/>
              </a:pPr>
              <a:t>45</a:t>
            </a:fld>
            <a:endParaRPr lang="en-US" dirty="0"/>
          </a:p>
        </p:txBody>
      </p:sp>
    </p:spTree>
    <p:extLst>
      <p:ext uri="{BB962C8B-B14F-4D97-AF65-F5344CB8AC3E}">
        <p14:creationId xmlns:p14="http://schemas.microsoft.com/office/powerpoint/2010/main" val="249365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914400"/>
            <a:ext cx="2743200" cy="685800"/>
          </a:xfrm>
        </p:spPr>
        <p:txBody>
          <a:bodyPr/>
          <a:lstStyle/>
          <a:p>
            <a:r>
              <a:rPr lang="en-US" sz="2800" smtClean="0"/>
              <a:t>AR Case Plan</a:t>
            </a:r>
          </a:p>
        </p:txBody>
      </p:sp>
      <p:sp>
        <p:nvSpPr>
          <p:cNvPr id="3" name="Text Placeholder 2"/>
          <p:cNvSpPr>
            <a:spLocks noGrp="1"/>
          </p:cNvSpPr>
          <p:nvPr>
            <p:ph type="body" idx="2"/>
          </p:nvPr>
        </p:nvSpPr>
        <p:spPr>
          <a:xfrm>
            <a:off x="304800" y="1752600"/>
            <a:ext cx="2362200" cy="4144963"/>
          </a:xfrm>
        </p:spPr>
        <p:txBody>
          <a:bodyPr/>
          <a:lstStyle/>
          <a:p>
            <a:pPr>
              <a:defRPr/>
            </a:pPr>
            <a:r>
              <a:rPr lang="en-US" dirty="0" smtClean="0"/>
              <a:t>Arkansas is the first state to directly link the CANS assessment to the case plan. </a:t>
            </a:r>
          </a:p>
          <a:p>
            <a:pPr>
              <a:defRPr/>
            </a:pPr>
            <a:r>
              <a:rPr lang="en-US" dirty="0"/>
              <a:t>There is a section of the new case plan for “additional or court-ordered services,” that we can use for any service that is requested by the court or a party of the case but cannot be directly linked to a CANS-identified need (such as a paternity/DNA test). </a:t>
            </a:r>
            <a:endParaRPr lang="en-US" dirty="0" smtClean="0"/>
          </a:p>
          <a:p>
            <a:pPr marL="285750" indent="-285750">
              <a:buFont typeface="Arial" panose="020B0604020202020204" pitchFamily="34" charset="0"/>
              <a:buChar char="•"/>
              <a:defRPr/>
            </a:pPr>
            <a:endParaRPr lang="en-US" dirty="0" smtClean="0"/>
          </a:p>
          <a:p>
            <a:pPr marL="285750" indent="-285750">
              <a:buFont typeface="Arial" panose="020B0604020202020204" pitchFamily="34" charset="0"/>
              <a:buChar char="•"/>
              <a:defRPr/>
            </a:pPr>
            <a:endParaRPr lang="en-US" dirty="0"/>
          </a:p>
        </p:txBody>
      </p:sp>
      <p:pic>
        <p:nvPicPr>
          <p:cNvPr id="60420"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24200" y="466725"/>
            <a:ext cx="5410200" cy="5934075"/>
          </a:xfrm>
        </p:spPr>
      </p:pic>
      <p:sp>
        <p:nvSpPr>
          <p:cNvPr id="5" name="Slide Number Placeholder 4"/>
          <p:cNvSpPr>
            <a:spLocks noGrp="1"/>
          </p:cNvSpPr>
          <p:nvPr>
            <p:ph type="sldNum" sz="quarter" idx="12"/>
          </p:nvPr>
        </p:nvSpPr>
        <p:spPr/>
        <p:txBody>
          <a:bodyPr/>
          <a:lstStyle/>
          <a:p>
            <a:pPr>
              <a:defRPr/>
            </a:pPr>
            <a:fld id="{1FEAB042-6130-47CD-AACA-58344CE63AA7}"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itle 2"/>
          <p:cNvSpPr>
            <a:spLocks noGrp="1"/>
          </p:cNvSpPr>
          <p:nvPr>
            <p:ph type="title"/>
          </p:nvPr>
        </p:nvSpPr>
        <p:spPr>
          <a:xfrm>
            <a:off x="838200" y="381000"/>
            <a:ext cx="6629400" cy="1826363"/>
          </a:xfrm>
        </p:spPr>
        <p:txBody>
          <a:bodyPr/>
          <a:lstStyle/>
          <a:p>
            <a:pPr eaLnBrk="1" hangingPunct="1"/>
            <a:r>
              <a:rPr lang="en-US" altLang="en-US" b="1" dirty="0" smtClean="0"/>
              <a:t>CANS Certification</a:t>
            </a:r>
          </a:p>
        </p:txBody>
      </p:sp>
      <p:sp>
        <p:nvSpPr>
          <p:cNvPr id="38914" name="Text Placeholder 1"/>
          <p:cNvSpPr>
            <a:spLocks noGrp="1"/>
          </p:cNvSpPr>
          <p:nvPr>
            <p:ph type="body" idx="1"/>
          </p:nvPr>
        </p:nvSpPr>
        <p:spPr>
          <a:xfrm>
            <a:off x="762000" y="1295400"/>
            <a:ext cx="7162800" cy="3048000"/>
          </a:xfrm>
        </p:spPr>
        <p:txBody>
          <a:bodyPr>
            <a:normAutofit fontScale="92500" lnSpcReduction="20000"/>
          </a:bodyPr>
          <a:lstStyle/>
          <a:p>
            <a:pPr marL="285750" indent="-285750" eaLnBrk="1" fontAlgn="auto" hangingPunct="1">
              <a:spcAft>
                <a:spcPts val="0"/>
              </a:spcAft>
              <a:buFont typeface="Arial" panose="020B0604020202020204" pitchFamily="34" charset="0"/>
              <a:buChar char="•"/>
              <a:defRPr/>
            </a:pPr>
            <a:endParaRPr lang="en-US" altLang="en-US" dirty="0" smtClean="0">
              <a:solidFill>
                <a:schemeClr val="tx1"/>
              </a:solidFill>
              <a:latin typeface="Comic Sans MS" panose="030F0702030302020204" pitchFamily="66" charset="0"/>
            </a:endParaRPr>
          </a:p>
          <a:p>
            <a:pPr marL="285750" indent="-285750" eaLnBrk="1" fontAlgn="auto" hangingPunct="1">
              <a:spcAft>
                <a:spcPts val="0"/>
              </a:spcAft>
              <a:buFont typeface="Arial" panose="020B0604020202020204" pitchFamily="34" charset="0"/>
              <a:buChar char="•"/>
              <a:defRPr/>
            </a:pPr>
            <a:endParaRPr lang="en-US" altLang="en-US" dirty="0">
              <a:latin typeface="Comic Sans MS" panose="030F0702030302020204" pitchFamily="66" charset="0"/>
            </a:endParaRPr>
          </a:p>
          <a:p>
            <a:pPr marL="285750" indent="-285750" eaLnBrk="1" fontAlgn="auto" hangingPunct="1">
              <a:spcAft>
                <a:spcPts val="0"/>
              </a:spcAft>
              <a:buFont typeface="Arial" panose="020B0604020202020204" pitchFamily="34" charset="0"/>
              <a:buChar char="•"/>
              <a:defRPr/>
            </a:pPr>
            <a:r>
              <a:rPr lang="en-US" altLang="en-US" dirty="0" smtClean="0">
                <a:solidFill>
                  <a:schemeClr val="tx1"/>
                </a:solidFill>
                <a:latin typeface="Comic Sans MS" panose="030F0702030302020204" pitchFamily="66" charset="0"/>
              </a:rPr>
              <a:t>Workers must certify at the 70% level.</a:t>
            </a:r>
          </a:p>
          <a:p>
            <a:pPr marL="285750" indent="-285750" eaLnBrk="1" fontAlgn="auto" hangingPunct="1">
              <a:spcAft>
                <a:spcPts val="0"/>
              </a:spcAft>
              <a:buFont typeface="Arial" panose="020B0604020202020204" pitchFamily="34" charset="0"/>
              <a:buChar char="•"/>
              <a:defRPr/>
            </a:pPr>
            <a:endParaRPr lang="en-US" altLang="en-US" dirty="0" smtClean="0">
              <a:solidFill>
                <a:schemeClr val="tx1"/>
              </a:solidFill>
              <a:latin typeface="Comic Sans MS" panose="030F0702030302020204" pitchFamily="66" charset="0"/>
            </a:endParaRPr>
          </a:p>
          <a:p>
            <a:pPr marL="285750" indent="-285750" eaLnBrk="1" fontAlgn="auto" hangingPunct="1">
              <a:spcAft>
                <a:spcPts val="0"/>
              </a:spcAft>
              <a:buFont typeface="Arial" panose="020B0604020202020204" pitchFamily="34" charset="0"/>
              <a:buChar char="•"/>
              <a:defRPr/>
            </a:pPr>
            <a:r>
              <a:rPr lang="en-US" altLang="en-US" dirty="0" smtClean="0">
                <a:solidFill>
                  <a:schemeClr val="tx1"/>
                </a:solidFill>
                <a:latin typeface="Comic Sans MS" panose="030F0702030302020204" pitchFamily="66" charset="0"/>
              </a:rPr>
              <a:t>Only </a:t>
            </a:r>
            <a:r>
              <a:rPr lang="en-US" altLang="en-US" dirty="0">
                <a:solidFill>
                  <a:schemeClr val="tx1"/>
                </a:solidFill>
                <a:latin typeface="Comic Sans MS" panose="030F0702030302020204" pitchFamily="66" charset="0"/>
              </a:rPr>
              <a:t>one person has attempted and </a:t>
            </a:r>
            <a:r>
              <a:rPr lang="en-US" altLang="en-US" dirty="0" smtClean="0">
                <a:solidFill>
                  <a:schemeClr val="tx1"/>
                </a:solidFill>
                <a:latin typeface="Comic Sans MS" panose="030F0702030302020204" pitchFamily="66" charset="0"/>
              </a:rPr>
              <a:t>NOT </a:t>
            </a:r>
            <a:r>
              <a:rPr lang="en-US" altLang="en-US" dirty="0">
                <a:solidFill>
                  <a:schemeClr val="tx1"/>
                </a:solidFill>
                <a:latin typeface="Comic Sans MS" panose="030F0702030302020204" pitchFamily="66" charset="0"/>
              </a:rPr>
              <a:t>certified on the CANS. </a:t>
            </a:r>
          </a:p>
          <a:p>
            <a:pPr eaLnBrk="1" fontAlgn="auto" hangingPunct="1">
              <a:spcAft>
                <a:spcPts val="0"/>
              </a:spcAft>
              <a:buFont typeface="Wingdings 2"/>
              <a:buNone/>
              <a:defRPr/>
            </a:pPr>
            <a:r>
              <a:rPr lang="en-US" altLang="en-US" dirty="0">
                <a:solidFill>
                  <a:schemeClr val="tx1"/>
                </a:solidFill>
                <a:latin typeface="Comic Sans MS" panose="030F0702030302020204" pitchFamily="66" charset="0"/>
              </a:rPr>
              <a:t>	</a:t>
            </a:r>
            <a:r>
              <a:rPr lang="en-US" altLang="en-US" sz="1200" i="1" dirty="0">
                <a:solidFill>
                  <a:schemeClr val="tx1"/>
                </a:solidFill>
                <a:latin typeface="Comic Sans MS" panose="030F0702030302020204" pitchFamily="66" charset="0"/>
              </a:rPr>
              <a:t>(There are  over 100,000  people certified on the CANS).</a:t>
            </a:r>
          </a:p>
          <a:p>
            <a:pPr eaLnBrk="1" fontAlgn="auto" hangingPunct="1">
              <a:spcAft>
                <a:spcPts val="0"/>
              </a:spcAft>
              <a:buFont typeface="Wingdings 2"/>
              <a:buNone/>
              <a:defRPr/>
            </a:pPr>
            <a:endParaRPr lang="en-US" altLang="en-US" sz="800" dirty="0">
              <a:solidFill>
                <a:schemeClr val="tx1"/>
              </a:solidFill>
              <a:latin typeface="Comic Sans MS" panose="030F0702030302020204" pitchFamily="66" charset="0"/>
            </a:endParaRPr>
          </a:p>
          <a:p>
            <a:pPr eaLnBrk="1" fontAlgn="auto" hangingPunct="1">
              <a:spcAft>
                <a:spcPts val="0"/>
              </a:spcAft>
              <a:buFont typeface="Wingdings 2"/>
              <a:buNone/>
              <a:defRPr/>
            </a:pPr>
            <a:endParaRPr lang="en-US" altLang="en-US" sz="800" dirty="0">
              <a:solidFill>
                <a:schemeClr val="tx1"/>
              </a:solidFill>
              <a:latin typeface="Comic Sans MS" panose="030F0702030302020204" pitchFamily="66" charset="0"/>
            </a:endParaRPr>
          </a:p>
          <a:p>
            <a:pPr marL="285750" indent="-285750" eaLnBrk="1" fontAlgn="auto" hangingPunct="1">
              <a:spcAft>
                <a:spcPts val="0"/>
              </a:spcAft>
              <a:buFont typeface="Arial" panose="020B0604020202020204" pitchFamily="34" charset="0"/>
              <a:buChar char="•"/>
              <a:defRPr/>
            </a:pPr>
            <a:r>
              <a:rPr lang="en-US" altLang="en-US" dirty="0" smtClean="0">
                <a:solidFill>
                  <a:schemeClr val="tx1"/>
                </a:solidFill>
                <a:latin typeface="Comic Sans MS" panose="030F0702030302020204" pitchFamily="66" charset="0"/>
              </a:rPr>
              <a:t>You </a:t>
            </a:r>
            <a:r>
              <a:rPr lang="en-US" altLang="en-US" dirty="0">
                <a:solidFill>
                  <a:schemeClr val="tx1"/>
                </a:solidFill>
                <a:latin typeface="Comic Sans MS" panose="030F0702030302020204" pitchFamily="66" charset="0"/>
              </a:rPr>
              <a:t>can make as many attempts as </a:t>
            </a:r>
            <a:r>
              <a:rPr lang="en-US" altLang="en-US" dirty="0" smtClean="0">
                <a:solidFill>
                  <a:schemeClr val="tx1"/>
                </a:solidFill>
                <a:latin typeface="Comic Sans MS" panose="030F0702030302020204" pitchFamily="66" charset="0"/>
              </a:rPr>
              <a:t>needed </a:t>
            </a:r>
            <a:r>
              <a:rPr lang="en-US" altLang="en-US" dirty="0">
                <a:solidFill>
                  <a:schemeClr val="tx1"/>
                </a:solidFill>
                <a:latin typeface="Comic Sans MS" panose="030F0702030302020204" pitchFamily="66" charset="0"/>
              </a:rPr>
              <a:t>to certify</a:t>
            </a:r>
            <a:r>
              <a:rPr lang="en-US" altLang="en-US" dirty="0" smtClean="0">
                <a:solidFill>
                  <a:schemeClr val="tx1"/>
                </a:solidFill>
                <a:latin typeface="Comic Sans MS" panose="030F0702030302020204" pitchFamily="66" charset="0"/>
              </a:rPr>
              <a:t>.</a:t>
            </a:r>
          </a:p>
          <a:p>
            <a:pPr marL="285750" indent="-285750" eaLnBrk="1" fontAlgn="auto" hangingPunct="1">
              <a:spcAft>
                <a:spcPts val="0"/>
              </a:spcAft>
              <a:buFont typeface="Arial" panose="020B0604020202020204" pitchFamily="34" charset="0"/>
              <a:buChar char="•"/>
              <a:defRPr/>
            </a:pPr>
            <a:endParaRPr lang="en-US" altLang="en-US" dirty="0" smtClean="0">
              <a:latin typeface="Comic Sans MS" panose="030F0702030302020204" pitchFamily="66" charset="0"/>
            </a:endParaRPr>
          </a:p>
          <a:p>
            <a:pPr marL="285750" indent="-285750" eaLnBrk="1" fontAlgn="auto" hangingPunct="1">
              <a:spcAft>
                <a:spcPts val="0"/>
              </a:spcAft>
              <a:buFont typeface="Arial" panose="020B0604020202020204" pitchFamily="34" charset="0"/>
              <a:buChar char="•"/>
              <a:defRPr/>
            </a:pPr>
            <a:r>
              <a:rPr lang="en-US" altLang="en-US" dirty="0" smtClean="0">
                <a:latin typeface="Comic Sans MS" panose="030F0702030302020204" pitchFamily="66" charset="0"/>
              </a:rPr>
              <a:t>Users will be required to </a:t>
            </a:r>
            <a:r>
              <a:rPr lang="en-US" altLang="en-US" smtClean="0">
                <a:latin typeface="Comic Sans MS" panose="030F0702030302020204" pitchFamily="66" charset="0"/>
              </a:rPr>
              <a:t>re-certify annually. </a:t>
            </a:r>
            <a:endParaRPr lang="en-US" altLang="en-US" dirty="0">
              <a:solidFill>
                <a:schemeClr val="tx1"/>
              </a:solidFill>
              <a:latin typeface="Comic Sans MS" panose="030F0702030302020204" pitchFamily="66" charset="0"/>
            </a:endParaRPr>
          </a:p>
          <a:p>
            <a:pPr eaLnBrk="1" fontAlgn="auto" hangingPunct="1">
              <a:spcAft>
                <a:spcPts val="0"/>
              </a:spcAft>
              <a:buFont typeface="Wingdings 2"/>
              <a:buNone/>
              <a:defRPr/>
            </a:pPr>
            <a:endParaRPr lang="en-US" altLang="en-US" dirty="0" smtClean="0"/>
          </a:p>
        </p:txBody>
      </p:sp>
      <p:sp>
        <p:nvSpPr>
          <p:cNvPr id="4" name="Slide Number Placeholder 3"/>
          <p:cNvSpPr>
            <a:spLocks noGrp="1"/>
          </p:cNvSpPr>
          <p:nvPr>
            <p:ph type="sldNum" sz="quarter" idx="12"/>
          </p:nvPr>
        </p:nvSpPr>
        <p:spPr/>
        <p:txBody>
          <a:bodyPr/>
          <a:lstStyle/>
          <a:p>
            <a:pPr>
              <a:defRPr/>
            </a:pPr>
            <a:fld id="{43D66CD0-D365-42FB-9B09-BEF9D66A78AF}" type="slidenum">
              <a:rPr lang="en-US"/>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a:xfrm>
            <a:off x="304800" y="457200"/>
            <a:ext cx="6629400" cy="1826363"/>
          </a:xfrm>
        </p:spPr>
        <p:txBody>
          <a:bodyPr/>
          <a:lstStyle/>
          <a:p>
            <a:pPr eaLnBrk="1" hangingPunct="1"/>
            <a:r>
              <a:rPr lang="en-US" altLang="en-US" b="1" dirty="0" smtClean="0"/>
              <a:t>Questions &amp; Answers</a:t>
            </a:r>
          </a:p>
        </p:txBody>
      </p:sp>
      <p:sp>
        <p:nvSpPr>
          <p:cNvPr id="614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fld id="{886422EF-69EB-4F89-ACD3-A490E96BC0DA}" type="slidenum">
              <a:rPr lang="en-US" altLang="en-US" sz="1600" smtClean="0">
                <a:solidFill>
                  <a:srgbClr val="FFFFFF"/>
                </a:solidFill>
                <a:latin typeface="Tw Cen MT" pitchFamily="34" charset="0"/>
              </a:rPr>
              <a:pPr/>
              <a:t>48</a:t>
            </a:fld>
            <a:endParaRPr lang="en-US" altLang="en-US" sz="1600" smtClean="0">
              <a:solidFill>
                <a:srgbClr val="FFFFFF"/>
              </a:solidFill>
              <a:latin typeface="Tw Cen MT" pitchFamily="34" charset="0"/>
            </a:endParaRPr>
          </a:p>
        </p:txBody>
      </p:sp>
      <p:sp>
        <p:nvSpPr>
          <p:cNvPr id="2" name="TextBox 1"/>
          <p:cNvSpPr txBox="1">
            <a:spLocks noChangeArrowheads="1"/>
          </p:cNvSpPr>
          <p:nvPr/>
        </p:nvSpPr>
        <p:spPr bwMode="auto">
          <a:xfrm>
            <a:off x="304800" y="1219200"/>
            <a:ext cx="6400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2400" b="1" dirty="0">
                <a:latin typeface="Tw Cen MT" pitchFamily="34" charset="0"/>
              </a:rPr>
              <a:t>Brooke Harris, CANS/FAST Program Manager</a:t>
            </a:r>
          </a:p>
          <a:p>
            <a:r>
              <a:rPr lang="en-US" altLang="en-US" sz="2400" b="1" dirty="0">
                <a:latin typeface="Tw Cen MT" pitchFamily="34" charset="0"/>
              </a:rPr>
              <a:t>Office: (501) 682-8439</a:t>
            </a:r>
          </a:p>
          <a:p>
            <a:r>
              <a:rPr lang="en-US" altLang="en-US" sz="2400" b="1" dirty="0">
                <a:latin typeface="Tw Cen MT" pitchFamily="34" charset="0"/>
              </a:rPr>
              <a:t>Cell: (501) 412-9883 </a:t>
            </a:r>
          </a:p>
          <a:p>
            <a:r>
              <a:rPr lang="en-US" altLang="en-US" sz="2400" b="1" dirty="0">
                <a:latin typeface="Tw Cen MT" pitchFamily="34" charset="0"/>
              </a:rPr>
              <a:t>Fax: (501) 683-1201</a:t>
            </a:r>
          </a:p>
          <a:p>
            <a:r>
              <a:rPr lang="en-US" altLang="en-US" sz="2000" b="1" dirty="0">
                <a:latin typeface="Tw Cen MT" pitchFamily="34" charset="0"/>
                <a:hlinkClick r:id="rId3"/>
              </a:rPr>
              <a:t>Brooke.Harris@dhs.arkansas.gov</a:t>
            </a:r>
            <a:endParaRPr lang="en-US" altLang="en-US" sz="2000" b="1" dirty="0">
              <a:latin typeface="Tw Cen MT" pitchFamily="34" charset="0"/>
            </a:endParaRPr>
          </a:p>
        </p:txBody>
      </p:sp>
      <p:pic>
        <p:nvPicPr>
          <p:cNvPr id="6144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057400"/>
            <a:ext cx="251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625" y="228600"/>
            <a:ext cx="8534400" cy="914400"/>
          </a:xfrm>
        </p:spPr>
        <p:txBody>
          <a:bodyPr>
            <a:normAutofit fontScale="90000"/>
          </a:bodyPr>
          <a:lstStyle/>
          <a:p>
            <a:pPr eaLnBrk="1" fontAlgn="auto" hangingPunct="1">
              <a:spcAft>
                <a:spcPts val="0"/>
              </a:spcAft>
              <a:defRPr/>
            </a:pPr>
            <a:r>
              <a:rPr lang="en-US" altLang="en-US" b="1" dirty="0" smtClean="0">
                <a:solidFill>
                  <a:schemeClr val="accent1"/>
                </a:solidFill>
              </a:rPr>
              <a:t>Arkansas is using CANS as part of the IV-E Waiver</a:t>
            </a:r>
          </a:p>
        </p:txBody>
      </p:sp>
      <p:sp>
        <p:nvSpPr>
          <p:cNvPr id="11267" name="Content Placeholder 2"/>
          <p:cNvSpPr>
            <a:spLocks noGrp="1"/>
          </p:cNvSpPr>
          <p:nvPr>
            <p:ph idx="1"/>
          </p:nvPr>
        </p:nvSpPr>
        <p:spPr/>
        <p:txBody>
          <a:bodyPr>
            <a:normAutofit fontScale="62500" lnSpcReduction="20000"/>
          </a:bodyPr>
          <a:lstStyle/>
          <a:p>
            <a:pPr marL="522161" indent="-457200">
              <a:spcBef>
                <a:spcPct val="0"/>
              </a:spcBef>
              <a:defRPr/>
            </a:pPr>
            <a:r>
              <a:rPr lang="en-US" altLang="en-US" sz="3400" dirty="0" smtClean="0">
                <a:solidFill>
                  <a:schemeClr val="tx1"/>
                </a:solidFill>
                <a:ea typeface="Calibri" pitchFamily="34" charset="0"/>
                <a:cs typeface="Times New Roman" pitchFamily="18" charset="0"/>
              </a:rPr>
              <a:t>A Waiver is a “demonstration” project allowing states to demonstrate how</a:t>
            </a:r>
            <a:r>
              <a:rPr lang="en-US" altLang="en-US" sz="3400" dirty="0" smtClean="0">
                <a:ea typeface="Calibri" pitchFamily="34" charset="0"/>
                <a:cs typeface="Times New Roman" pitchFamily="18" charset="0"/>
              </a:rPr>
              <a:t> </a:t>
            </a:r>
            <a:r>
              <a:rPr lang="en-US" altLang="en-US" sz="3400" dirty="0" smtClean="0">
                <a:solidFill>
                  <a:schemeClr val="accent1"/>
                </a:solidFill>
                <a:ea typeface="Calibri" pitchFamily="34" charset="0"/>
                <a:cs typeface="Times New Roman" pitchFamily="18" charset="0"/>
              </a:rPr>
              <a:t>being flexible </a:t>
            </a:r>
            <a:r>
              <a:rPr lang="en-US" altLang="en-US" sz="3400" dirty="0" smtClean="0">
                <a:solidFill>
                  <a:schemeClr val="tx1"/>
                </a:solidFill>
                <a:ea typeface="Calibri" pitchFamily="34" charset="0"/>
                <a:cs typeface="Times New Roman" pitchFamily="18" charset="0"/>
              </a:rPr>
              <a:t>with funding and </a:t>
            </a:r>
            <a:r>
              <a:rPr lang="en-US" altLang="en-US" sz="3400" dirty="0" smtClean="0">
                <a:solidFill>
                  <a:schemeClr val="accent1"/>
                </a:solidFill>
                <a:ea typeface="Calibri" pitchFamily="34" charset="0"/>
                <a:cs typeface="Times New Roman" pitchFamily="18" charset="0"/>
              </a:rPr>
              <a:t>shifting resources </a:t>
            </a:r>
            <a:r>
              <a:rPr lang="en-US" altLang="en-US" sz="3400" dirty="0" smtClean="0">
                <a:solidFill>
                  <a:schemeClr val="tx1"/>
                </a:solidFill>
                <a:ea typeface="Calibri" pitchFamily="34" charset="0"/>
                <a:cs typeface="Times New Roman" pitchFamily="18" charset="0"/>
              </a:rPr>
              <a:t>can achieve better outcomes. </a:t>
            </a:r>
          </a:p>
          <a:p>
            <a:pPr marL="522161" indent="-457200">
              <a:spcBef>
                <a:spcPct val="0"/>
              </a:spcBef>
              <a:defRPr/>
            </a:pPr>
            <a:endParaRPr lang="en-US" altLang="en-US" sz="3400" dirty="0" smtClean="0">
              <a:ea typeface="Calibri" pitchFamily="34" charset="0"/>
              <a:cs typeface="Times New Roman" pitchFamily="18" charset="0"/>
            </a:endParaRPr>
          </a:p>
          <a:p>
            <a:pPr marL="522161" indent="-457200">
              <a:spcBef>
                <a:spcPts val="0"/>
              </a:spcBef>
              <a:defRPr/>
            </a:pPr>
            <a:r>
              <a:rPr lang="en-US" sz="3400" dirty="0">
                <a:solidFill>
                  <a:schemeClr val="tx1"/>
                </a:solidFill>
                <a:ea typeface="Calibri"/>
                <a:cs typeface="Times New Roman"/>
              </a:rPr>
              <a:t>It’s not “new” money but allows states to use current IV-E dollars more flexibly</a:t>
            </a:r>
            <a:r>
              <a:rPr lang="en-US" sz="3400" dirty="0" smtClean="0">
                <a:solidFill>
                  <a:schemeClr val="tx1"/>
                </a:solidFill>
                <a:ea typeface="Calibri"/>
                <a:cs typeface="Times New Roman"/>
              </a:rPr>
              <a:t>.</a:t>
            </a:r>
          </a:p>
          <a:p>
            <a:pPr marL="64961" indent="0">
              <a:spcBef>
                <a:spcPts val="0"/>
              </a:spcBef>
              <a:buNone/>
              <a:defRPr/>
            </a:pPr>
            <a:endParaRPr lang="en-US" sz="3400" dirty="0">
              <a:solidFill>
                <a:schemeClr val="tx1"/>
              </a:solidFill>
              <a:ea typeface="Calibri"/>
              <a:cs typeface="Times New Roman"/>
            </a:endParaRPr>
          </a:p>
          <a:p>
            <a:pPr marL="326898" indent="-171450">
              <a:spcBef>
                <a:spcPts val="0"/>
              </a:spcBef>
              <a:defRPr/>
            </a:pPr>
            <a:endParaRPr lang="en-US" sz="1200" dirty="0">
              <a:solidFill>
                <a:schemeClr val="tx1"/>
              </a:solidFill>
              <a:ea typeface="Calibri"/>
              <a:cs typeface="Times New Roman"/>
            </a:endParaRPr>
          </a:p>
          <a:p>
            <a:pPr marL="326898" indent="-171450">
              <a:spcBef>
                <a:spcPts val="0"/>
              </a:spcBef>
              <a:defRPr/>
            </a:pPr>
            <a:endParaRPr lang="en-US" sz="1200" dirty="0">
              <a:solidFill>
                <a:schemeClr val="tx1"/>
              </a:solidFill>
              <a:ea typeface="Calibri"/>
              <a:cs typeface="Times New Roman"/>
            </a:endParaRPr>
          </a:p>
          <a:p>
            <a:pPr marL="522161" indent="-457200">
              <a:spcBef>
                <a:spcPts val="0"/>
              </a:spcBef>
              <a:defRPr/>
            </a:pPr>
            <a:r>
              <a:rPr lang="en-US" sz="3400" dirty="0">
                <a:solidFill>
                  <a:schemeClr val="tx1"/>
                </a:solidFill>
                <a:ea typeface="Calibri"/>
                <a:cs typeface="Times New Roman"/>
              </a:rPr>
              <a:t>The IV-E Waiver is for a 5-year period – goal is for states to use this time to shift resources, implement interventions, and build capacity so that the child welfare system can sustain the interventions at the end of this time period. </a:t>
            </a:r>
            <a:endParaRPr lang="en-US" sz="3400" dirty="0" smtClean="0">
              <a:solidFill>
                <a:schemeClr val="tx1"/>
              </a:solidFill>
              <a:ea typeface="Calibri"/>
              <a:cs typeface="Times New Roman"/>
            </a:endParaRPr>
          </a:p>
          <a:p>
            <a:pPr marL="522161" indent="-457200">
              <a:spcBef>
                <a:spcPts val="0"/>
              </a:spcBef>
              <a:defRPr/>
            </a:pPr>
            <a:endParaRPr lang="en-US" sz="3400" dirty="0">
              <a:solidFill>
                <a:schemeClr val="tx1"/>
              </a:solidFill>
              <a:ea typeface="Calibri"/>
              <a:cs typeface="Times New Roman"/>
            </a:endParaRPr>
          </a:p>
          <a:p>
            <a:pPr marL="144018" indent="-171450">
              <a:spcBef>
                <a:spcPts val="0"/>
              </a:spcBef>
              <a:defRPr/>
            </a:pPr>
            <a:endParaRPr lang="en-US" sz="1200" dirty="0">
              <a:solidFill>
                <a:schemeClr val="tx1"/>
              </a:solidFill>
              <a:ea typeface="Calibri"/>
              <a:cs typeface="Times New Roman"/>
            </a:endParaRPr>
          </a:p>
          <a:p>
            <a:pPr marL="144018" indent="-171450">
              <a:spcBef>
                <a:spcPts val="0"/>
              </a:spcBef>
              <a:defRPr/>
            </a:pPr>
            <a:endParaRPr lang="en-US" sz="1200" dirty="0">
              <a:solidFill>
                <a:schemeClr val="tx1"/>
              </a:solidFill>
              <a:ea typeface="Calibri"/>
              <a:cs typeface="Times New Roman"/>
            </a:endParaRPr>
          </a:p>
          <a:p>
            <a:pPr marL="522161" indent="-457200">
              <a:spcBef>
                <a:spcPts val="0"/>
              </a:spcBef>
              <a:defRPr/>
            </a:pPr>
            <a:r>
              <a:rPr lang="en-US" sz="3400" dirty="0">
                <a:solidFill>
                  <a:schemeClr val="tx1"/>
                </a:solidFill>
                <a:ea typeface="Calibri"/>
                <a:cs typeface="Times New Roman"/>
              </a:rPr>
              <a:t>The AR DCFS IV-E Waiver began in 2012.</a:t>
            </a:r>
          </a:p>
          <a:p>
            <a:pPr marL="823913" lvl="1" indent="-457200" eaLnBrk="1" fontAlgn="auto" hangingPunct="1">
              <a:spcBef>
                <a:spcPct val="0"/>
              </a:spcBef>
              <a:spcAft>
                <a:spcPts val="0"/>
              </a:spcAft>
              <a:buFont typeface="Wingdings"/>
              <a:buChar char=""/>
              <a:defRPr/>
            </a:pPr>
            <a:endParaRPr lang="en-US" altLang="en-US" sz="3000" dirty="0" smtClean="0">
              <a:ea typeface="Calibri" pitchFamily="34" charset="0"/>
              <a:cs typeface="Times New Roman" pitchFamily="18" charset="0"/>
            </a:endParaRPr>
          </a:p>
          <a:p>
            <a:pPr marL="548640" lvl="1" indent="-274320" eaLnBrk="1" fontAlgn="auto" hangingPunct="1">
              <a:spcBef>
                <a:spcPct val="0"/>
              </a:spcBef>
              <a:spcAft>
                <a:spcPts val="0"/>
              </a:spcAft>
              <a:buFont typeface="Courier New" pitchFamily="49" charset="0"/>
              <a:buChar char="o"/>
              <a:defRPr/>
            </a:pPr>
            <a:endParaRPr lang="en-US" altLang="en-US" sz="3000" dirty="0" smtClean="0">
              <a:ea typeface="Calibri" pitchFamily="34" charset="0"/>
              <a:cs typeface="Times New Roman" pitchFamily="18" charset="0"/>
            </a:endParaRPr>
          </a:p>
          <a:p>
            <a:pPr marL="366713" lvl="1" indent="0" eaLnBrk="1" fontAlgn="auto" hangingPunct="1">
              <a:spcBef>
                <a:spcPct val="0"/>
              </a:spcBef>
              <a:spcAft>
                <a:spcPts val="0"/>
              </a:spcAft>
              <a:buFont typeface="Wingdings 2" pitchFamily="18" charset="2"/>
              <a:buNone/>
              <a:defRPr/>
            </a:pPr>
            <a:endParaRPr lang="en-US" altLang="en-US" sz="3000" dirty="0" smtClean="0">
              <a:ea typeface="Calibri" pitchFamily="34" charset="0"/>
              <a:cs typeface="Times New Roman" pitchFamily="18" charset="0"/>
            </a:endParaRPr>
          </a:p>
          <a:p>
            <a:pPr marL="274320" indent="-274320" eaLnBrk="1" fontAlgn="auto" hangingPunct="1">
              <a:spcAft>
                <a:spcPts val="0"/>
              </a:spcAft>
              <a:buFont typeface="Wingdings 2"/>
              <a:buChar char=""/>
              <a:defRPr/>
            </a:pPr>
            <a:endParaRPr lang="en-US" altLang="en-US" sz="2800" dirty="0" smtClean="0">
              <a:ea typeface="Calibri" pitchFamily="34" charset="0"/>
              <a:cs typeface="Times New Roman" pitchFamily="18" charset="0"/>
            </a:endParaRPr>
          </a:p>
          <a:p>
            <a:pPr marL="274320" indent="-274320" eaLnBrk="1" fontAlgn="auto" hangingPunct="1">
              <a:spcAft>
                <a:spcPts val="0"/>
              </a:spcAft>
              <a:buFont typeface="Wingdings 2"/>
              <a:buChar char=""/>
              <a:defRPr/>
            </a:pPr>
            <a:endParaRPr lang="en-US" altLang="en-US" dirty="0" smtClean="0">
              <a:ea typeface="Calibri" pitchFamily="34"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A8618F6D-2BAB-4431-B5BB-C5C5EDA877FB}" type="slidenum">
              <a:rPr lang="en-US"/>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b="1" smtClean="0">
                <a:solidFill>
                  <a:schemeClr val="accent1"/>
                </a:solidFill>
              </a:rPr>
              <a:t>AR DCFS IV-E WAIVER</a:t>
            </a:r>
          </a:p>
        </p:txBody>
      </p:sp>
      <p:sp>
        <p:nvSpPr>
          <p:cNvPr id="16387" name="Content Placeholder 2"/>
          <p:cNvSpPr>
            <a:spLocks noGrp="1"/>
          </p:cNvSpPr>
          <p:nvPr>
            <p:ph idx="1"/>
          </p:nvPr>
        </p:nvSpPr>
        <p:spPr/>
        <p:txBody>
          <a:bodyPr>
            <a:normAutofit/>
          </a:bodyPr>
          <a:lstStyle/>
          <a:p>
            <a:pPr marL="0" indent="0" eaLnBrk="1" fontAlgn="auto" hangingPunct="1">
              <a:spcAft>
                <a:spcPts val="0"/>
              </a:spcAft>
              <a:buFont typeface="Wingdings" pitchFamily="2" charset="2"/>
              <a:buNone/>
              <a:defRPr/>
            </a:pPr>
            <a:r>
              <a:rPr lang="en-US" altLang="en-US" sz="7200" dirty="0" smtClean="0"/>
              <a:t>I.M.P.A.C.T.</a:t>
            </a:r>
          </a:p>
          <a:p>
            <a:pPr marL="548640" lvl="1" indent="-274320" eaLnBrk="1" fontAlgn="auto" hangingPunct="1">
              <a:spcAft>
                <a:spcPts val="0"/>
              </a:spcAft>
              <a:buFont typeface="Wingdings"/>
              <a:buChar char=""/>
              <a:defRPr/>
            </a:pPr>
            <a:endParaRPr lang="en-US" altLang="en-US" sz="3200" dirty="0" smtClean="0"/>
          </a:p>
          <a:p>
            <a:pPr marL="366713" lvl="1" indent="0" eaLnBrk="1" fontAlgn="auto" hangingPunct="1">
              <a:spcAft>
                <a:spcPts val="0"/>
              </a:spcAft>
              <a:buFont typeface="Wingdings 2" pitchFamily="18" charset="2"/>
              <a:buNone/>
              <a:defRPr/>
            </a:pPr>
            <a:endParaRPr lang="en-US" altLang="en-US" sz="3200" dirty="0" smtClean="0"/>
          </a:p>
        </p:txBody>
      </p:sp>
      <p:sp>
        <p:nvSpPr>
          <p:cNvPr id="5" name="Slide Number Placeholder 4"/>
          <p:cNvSpPr>
            <a:spLocks noGrp="1"/>
          </p:cNvSpPr>
          <p:nvPr>
            <p:ph type="sldNum" sz="quarter" idx="12"/>
          </p:nvPr>
        </p:nvSpPr>
        <p:spPr/>
        <p:txBody>
          <a:bodyPr/>
          <a:lstStyle/>
          <a:p>
            <a:pPr>
              <a:defRPr/>
            </a:pPr>
            <a:fld id="{AF7EB872-ED52-40AE-B3B0-F330914925DA}" type="slidenum">
              <a:rPr lang="en-US"/>
              <a:pPr>
                <a:defRPr/>
              </a:pPr>
              <a:t>6</a:t>
            </a:fld>
            <a:endParaRPr lang="en-US" dirty="0"/>
          </a:p>
        </p:txBody>
      </p:sp>
      <p:sp>
        <p:nvSpPr>
          <p:cNvPr id="2" name="TextBox 1"/>
          <p:cNvSpPr txBox="1">
            <a:spLocks noChangeArrowheads="1"/>
          </p:cNvSpPr>
          <p:nvPr/>
        </p:nvSpPr>
        <p:spPr bwMode="auto">
          <a:xfrm>
            <a:off x="1751013" y="3322638"/>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M</a:t>
            </a:r>
            <a:r>
              <a:rPr lang="en-US" altLang="en-US" sz="3600">
                <a:latin typeface="Tw Cen MT" pitchFamily="34" charset="0"/>
              </a:rPr>
              <a:t>eaningful</a:t>
            </a:r>
          </a:p>
        </p:txBody>
      </p:sp>
      <p:sp>
        <p:nvSpPr>
          <p:cNvPr id="7" name="TextBox 6"/>
          <p:cNvSpPr txBox="1">
            <a:spLocks noChangeArrowheads="1"/>
          </p:cNvSpPr>
          <p:nvPr/>
        </p:nvSpPr>
        <p:spPr bwMode="auto">
          <a:xfrm>
            <a:off x="2667000" y="3868738"/>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P</a:t>
            </a:r>
            <a:r>
              <a:rPr lang="en-US" altLang="en-US" sz="3600">
                <a:latin typeface="Tw Cen MT" pitchFamily="34" charset="0"/>
              </a:rPr>
              <a:t>ractice with</a:t>
            </a:r>
          </a:p>
        </p:txBody>
      </p:sp>
      <p:sp>
        <p:nvSpPr>
          <p:cNvPr id="8" name="TextBox 7"/>
          <p:cNvSpPr txBox="1">
            <a:spLocks noChangeArrowheads="1"/>
          </p:cNvSpPr>
          <p:nvPr/>
        </p:nvSpPr>
        <p:spPr bwMode="auto">
          <a:xfrm>
            <a:off x="3733800" y="4497388"/>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A</a:t>
            </a:r>
            <a:r>
              <a:rPr lang="en-US" altLang="en-US" sz="3600">
                <a:latin typeface="Tw Cen MT" pitchFamily="34" charset="0"/>
              </a:rPr>
              <a:t>rkansas</a:t>
            </a:r>
          </a:p>
        </p:txBody>
      </p:sp>
      <p:sp>
        <p:nvSpPr>
          <p:cNvPr id="9" name="TextBox 8"/>
          <p:cNvSpPr txBox="1">
            <a:spLocks noChangeArrowheads="1"/>
          </p:cNvSpPr>
          <p:nvPr/>
        </p:nvSpPr>
        <p:spPr bwMode="auto">
          <a:xfrm>
            <a:off x="4953000" y="50038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C</a:t>
            </a:r>
            <a:r>
              <a:rPr lang="en-US" altLang="en-US" sz="3600">
                <a:latin typeface="Tw Cen MT" pitchFamily="34" charset="0"/>
              </a:rPr>
              <a:t>hildren</a:t>
            </a:r>
          </a:p>
        </p:txBody>
      </p:sp>
      <p:sp>
        <p:nvSpPr>
          <p:cNvPr id="10" name="TextBox 9"/>
          <p:cNvSpPr txBox="1">
            <a:spLocks noChangeArrowheads="1"/>
          </p:cNvSpPr>
          <p:nvPr/>
        </p:nvSpPr>
        <p:spPr bwMode="auto">
          <a:xfrm>
            <a:off x="819150" y="2676525"/>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I</a:t>
            </a:r>
            <a:r>
              <a:rPr lang="en-US" altLang="en-US" sz="3600">
                <a:latin typeface="Tw Cen MT" pitchFamily="34" charset="0"/>
              </a:rPr>
              <a:t>mproving</a:t>
            </a:r>
          </a:p>
        </p:txBody>
      </p:sp>
      <p:sp>
        <p:nvSpPr>
          <p:cNvPr id="11" name="TextBox 10"/>
          <p:cNvSpPr txBox="1">
            <a:spLocks noChangeArrowheads="1"/>
          </p:cNvSpPr>
          <p:nvPr/>
        </p:nvSpPr>
        <p:spPr bwMode="auto">
          <a:xfrm>
            <a:off x="6096000" y="5576888"/>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T</a:t>
            </a:r>
            <a:r>
              <a:rPr lang="en-US" altLang="en-US" sz="3600">
                <a:latin typeface="Tw Cen MT" pitchFamily="34" charset="0"/>
              </a:rPr>
              <a: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38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638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066800"/>
          </a:xfrm>
        </p:spPr>
        <p:txBody>
          <a:bodyPr/>
          <a:lstStyle/>
          <a:p>
            <a:pPr eaLnBrk="1" hangingPunct="1"/>
            <a:r>
              <a:rPr lang="en-US" altLang="en-US" sz="3600" b="1" dirty="0" smtClean="0">
                <a:solidFill>
                  <a:schemeClr val="accent1"/>
                </a:solidFill>
              </a:rPr>
              <a:t>AR CANS-FAST History</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457200" indent="-457200">
              <a:defRPr/>
            </a:pPr>
            <a:r>
              <a:rPr lang="en-US" sz="3200" b="1" i="1" dirty="0" smtClean="0"/>
              <a:t>1</a:t>
            </a:r>
            <a:r>
              <a:rPr lang="en-US" sz="3200" b="1" i="1" baseline="30000" dirty="0" smtClean="0"/>
              <a:t>st</a:t>
            </a:r>
            <a:r>
              <a:rPr lang="en-US" sz="3200" b="1" i="1" dirty="0" smtClean="0"/>
              <a:t>  - Identification of an Evidence 	Based Assessment</a:t>
            </a:r>
          </a:p>
          <a:p>
            <a:pPr marL="171450" indent="-171450">
              <a:defRPr/>
            </a:pPr>
            <a:endParaRPr lang="en-US" sz="900" dirty="0" smtClean="0"/>
          </a:p>
          <a:p>
            <a:pPr marL="457200" indent="-457200">
              <a:defRPr/>
            </a:pPr>
            <a:r>
              <a:rPr lang="en-US" sz="3200" b="1" i="1" dirty="0" smtClean="0"/>
              <a:t>2</a:t>
            </a:r>
            <a:r>
              <a:rPr lang="en-US" sz="3200" b="1" i="1" baseline="30000" dirty="0" smtClean="0"/>
              <a:t>nd</a:t>
            </a:r>
            <a:r>
              <a:rPr lang="en-US" sz="3200" b="1" i="1" dirty="0" smtClean="0"/>
              <a:t> - Creation of AR-specific Versions</a:t>
            </a:r>
          </a:p>
          <a:p>
            <a:pPr marL="171450" indent="-171450">
              <a:defRPr/>
            </a:pPr>
            <a:endParaRPr lang="en-US" sz="900" dirty="0" smtClean="0"/>
          </a:p>
          <a:p>
            <a:pPr marL="457200" indent="-457200">
              <a:defRPr/>
            </a:pPr>
            <a:r>
              <a:rPr lang="en-US" sz="3200" b="1" i="1" dirty="0" smtClean="0"/>
              <a:t>3</a:t>
            </a:r>
            <a:r>
              <a:rPr lang="en-US" sz="3200" b="1" i="1" baseline="30000" dirty="0" smtClean="0"/>
              <a:t>rd</a:t>
            </a:r>
            <a:r>
              <a:rPr lang="en-US" sz="3200" b="1" i="1" dirty="0" smtClean="0"/>
              <a:t> - Development of an Assessment 	Informed Case Plan</a:t>
            </a:r>
          </a:p>
          <a:p>
            <a:pPr marL="171450" indent="-171450">
              <a:defRPr/>
            </a:pPr>
            <a:endParaRPr lang="en-US" sz="900" b="1" i="1" dirty="0" smtClean="0"/>
          </a:p>
          <a:p>
            <a:pPr marL="457200" indent="-457200">
              <a:defRPr/>
            </a:pPr>
            <a:r>
              <a:rPr lang="en-US" sz="3200" b="1" i="1" dirty="0" smtClean="0"/>
              <a:t>4</a:t>
            </a:r>
            <a:r>
              <a:rPr lang="en-US" sz="3200" b="1" i="1" baseline="30000" dirty="0" smtClean="0"/>
              <a:t>th</a:t>
            </a:r>
            <a:r>
              <a:rPr lang="en-US" sz="3200" b="1" i="1" dirty="0" smtClean="0"/>
              <a:t> - Statewide Training and 	Implementation</a:t>
            </a:r>
          </a:p>
          <a:p>
            <a:pPr marL="822960" lvl="2" eaLnBrk="1" fontAlgn="auto" hangingPunct="1">
              <a:spcAft>
                <a:spcPts val="0"/>
              </a:spcAft>
              <a:buClr>
                <a:schemeClr val="accent3"/>
              </a:buClr>
              <a:buFont typeface="Wingdings" pitchFamily="2" charset="2"/>
              <a:buChar char="Ø"/>
              <a:defRPr/>
            </a:pPr>
            <a:endParaRPr lang="en-US" sz="900" b="1" i="1" dirty="0" smtClean="0"/>
          </a:p>
          <a:p>
            <a:pPr marL="1028700" lvl="2" indent="-342900" eaLnBrk="1" fontAlgn="auto" hangingPunct="1">
              <a:spcAft>
                <a:spcPts val="0"/>
              </a:spcAft>
              <a:buClr>
                <a:schemeClr val="accent3"/>
              </a:buClr>
              <a:buFont typeface="Wingdings 2"/>
              <a:buChar char=""/>
              <a:defRPr/>
            </a:pPr>
            <a:r>
              <a:rPr lang="en-US" b="1" i="1" dirty="0" smtClean="0"/>
              <a:t>Pulaski &amp; Miller Counties - October 2014</a:t>
            </a:r>
          </a:p>
          <a:p>
            <a:pPr marL="1028700" lvl="2" indent="-342900" eaLnBrk="1" fontAlgn="auto" hangingPunct="1">
              <a:spcAft>
                <a:spcPts val="0"/>
              </a:spcAft>
              <a:buClr>
                <a:schemeClr val="accent3"/>
              </a:buClr>
              <a:buFont typeface="Wingdings 2"/>
              <a:buChar char=""/>
              <a:defRPr/>
            </a:pPr>
            <a:r>
              <a:rPr lang="en-US" b="1" i="1" dirty="0" smtClean="0"/>
              <a:t>Statewide - January 2015 and February 2015</a:t>
            </a:r>
          </a:p>
          <a:p>
            <a:pPr marL="274320" indent="-274320" eaLnBrk="1" fontAlgn="auto" hangingPunct="1">
              <a:spcAft>
                <a:spcPts val="0"/>
              </a:spcAft>
              <a:buFont typeface="Wingdings" pitchFamily="2" charset="2"/>
              <a:buChar char="Ø"/>
              <a:defRPr/>
            </a:pPr>
            <a:endParaRPr lang="en-US" sz="3200" b="1" i="1" dirty="0" smtClean="0"/>
          </a:p>
        </p:txBody>
      </p:sp>
      <p:sp>
        <p:nvSpPr>
          <p:cNvPr id="2" name="Slide Number Placeholder 1"/>
          <p:cNvSpPr>
            <a:spLocks noGrp="1"/>
          </p:cNvSpPr>
          <p:nvPr>
            <p:ph type="sldNum" sz="quarter" idx="12"/>
          </p:nvPr>
        </p:nvSpPr>
        <p:spPr/>
        <p:txBody>
          <a:bodyPr/>
          <a:lstStyle/>
          <a:p>
            <a:pPr>
              <a:defRPr/>
            </a:pPr>
            <a:fld id="{277745D8-374A-4AF3-AE47-F351254EEC46}" type="slidenum">
              <a:rPr lang="en-US"/>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304800"/>
            <a:ext cx="6858000" cy="758825"/>
          </a:xfrm>
        </p:spPr>
        <p:txBody>
          <a:bodyPr/>
          <a:lstStyle/>
          <a:p>
            <a:r>
              <a:rPr lang="en-US" sz="2800" dirty="0" smtClean="0">
                <a:solidFill>
                  <a:schemeClr val="accent1"/>
                </a:solidFill>
              </a:rPr>
              <a:t>What does that mean for families?</a:t>
            </a:r>
          </a:p>
        </p:txBody>
      </p:sp>
      <p:sp>
        <p:nvSpPr>
          <p:cNvPr id="21507" name="Content Placeholder 2"/>
          <p:cNvSpPr>
            <a:spLocks noGrp="1"/>
          </p:cNvSpPr>
          <p:nvPr>
            <p:ph idx="1"/>
          </p:nvPr>
        </p:nvSpPr>
        <p:spPr/>
        <p:txBody>
          <a:bodyPr>
            <a:normAutofit/>
          </a:bodyPr>
          <a:lstStyle/>
          <a:p>
            <a:pPr marL="273050" lvl="1">
              <a:buClr>
                <a:schemeClr val="accent1"/>
              </a:buClr>
              <a:buSzPct val="85000"/>
              <a:buFont typeface="Wingdings 2" pitchFamily="18" charset="2"/>
              <a:buChar char=""/>
            </a:pPr>
            <a:r>
              <a:rPr lang="en-US" sz="2400" dirty="0" smtClean="0">
                <a:solidFill>
                  <a:schemeClr val="tx1"/>
                </a:solidFill>
              </a:rPr>
              <a:t>The </a:t>
            </a:r>
            <a:r>
              <a:rPr lang="en-US" sz="2400" b="1" dirty="0" smtClean="0">
                <a:solidFill>
                  <a:schemeClr val="tx1"/>
                </a:solidFill>
              </a:rPr>
              <a:t>CANS</a:t>
            </a:r>
            <a:r>
              <a:rPr lang="en-US" sz="2400" dirty="0" smtClean="0">
                <a:solidFill>
                  <a:schemeClr val="tx1"/>
                </a:solidFill>
              </a:rPr>
              <a:t> helps Family Service Workers to prioritize or </a:t>
            </a:r>
            <a:r>
              <a:rPr lang="en-US" sz="2400" b="1" dirty="0" smtClean="0">
                <a:solidFill>
                  <a:schemeClr val="tx1"/>
                </a:solidFill>
              </a:rPr>
              <a:t>“triage” </a:t>
            </a:r>
            <a:r>
              <a:rPr lang="en-US" sz="2400" dirty="0" smtClean="0">
                <a:solidFill>
                  <a:schemeClr val="tx1"/>
                </a:solidFill>
              </a:rPr>
              <a:t>the families service needs to ensure that the safety/risk factors are addressed first.</a:t>
            </a:r>
          </a:p>
          <a:p>
            <a:pPr marL="0" lvl="1" indent="0">
              <a:buClr>
                <a:schemeClr val="accent1"/>
              </a:buClr>
              <a:buSzPct val="85000"/>
              <a:buNone/>
            </a:pPr>
            <a:endParaRPr lang="en-US" sz="2400" dirty="0" smtClean="0">
              <a:solidFill>
                <a:schemeClr val="tx1"/>
              </a:solidFill>
            </a:endParaRPr>
          </a:p>
          <a:p>
            <a:pPr marL="273050" lvl="1">
              <a:buFont typeface="Wingdings 2" pitchFamily="18" charset="2"/>
              <a:buChar char=""/>
            </a:pPr>
            <a:r>
              <a:rPr lang="en-US" sz="2400" dirty="0" smtClean="0">
                <a:solidFill>
                  <a:schemeClr val="tx1"/>
                </a:solidFill>
              </a:rPr>
              <a:t>When safety/risk factors have been addressed, the Department/court can </a:t>
            </a:r>
            <a:r>
              <a:rPr lang="en-US" sz="2400" b="1" dirty="0" smtClean="0">
                <a:solidFill>
                  <a:schemeClr val="tx1"/>
                </a:solidFill>
              </a:rPr>
              <a:t>re-evaluate</a:t>
            </a:r>
            <a:r>
              <a:rPr lang="en-US" sz="2400" dirty="0" smtClean="0">
                <a:solidFill>
                  <a:schemeClr val="tx1"/>
                </a:solidFill>
              </a:rPr>
              <a:t> the family situation and determine if the child can </a:t>
            </a:r>
            <a:r>
              <a:rPr lang="en-US" sz="2400" b="1" dirty="0" smtClean="0">
                <a:solidFill>
                  <a:schemeClr val="tx1"/>
                </a:solidFill>
              </a:rPr>
              <a:t>safely</a:t>
            </a:r>
            <a:r>
              <a:rPr lang="en-US" sz="2400" dirty="0" smtClean="0">
                <a:solidFill>
                  <a:schemeClr val="tx1"/>
                </a:solidFill>
              </a:rPr>
              <a:t> be returned while the Department continues to work with family.</a:t>
            </a:r>
          </a:p>
        </p:txBody>
      </p:sp>
      <p:sp>
        <p:nvSpPr>
          <p:cNvPr id="4" name="Slide Number Placeholder 3"/>
          <p:cNvSpPr>
            <a:spLocks noGrp="1"/>
          </p:cNvSpPr>
          <p:nvPr>
            <p:ph type="sldNum" sz="quarter" idx="12"/>
          </p:nvPr>
        </p:nvSpPr>
        <p:spPr/>
        <p:txBody>
          <a:bodyPr/>
          <a:lstStyle/>
          <a:p>
            <a:pPr>
              <a:defRPr/>
            </a:pPr>
            <a:fld id="{5F90555D-DE38-43FB-B5F7-97FC93FF6B7C}" type="slidenum">
              <a:rPr lang="en-US" smtClean="0"/>
              <a:pPr>
                <a:defRPr/>
              </a:pPr>
              <a:t>8</a:t>
            </a:fld>
            <a:endParaRPr lang="en-US" dirty="0"/>
          </a:p>
        </p:txBody>
      </p:sp>
      <p:pic>
        <p:nvPicPr>
          <p:cNvPr id="2150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13271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defRPr/>
            </a:pPr>
            <a:r>
              <a:rPr lang="en-US" dirty="0"/>
              <a:t>The FAST will </a:t>
            </a:r>
            <a:r>
              <a:rPr lang="en-US" dirty="0" smtClean="0"/>
              <a:t>provide </a:t>
            </a:r>
            <a:r>
              <a:rPr lang="en-US" dirty="0"/>
              <a:t>a more in-depth look at our in-home </a:t>
            </a:r>
            <a:r>
              <a:rPr lang="en-US" dirty="0" smtClean="0"/>
              <a:t>cases</a:t>
            </a:r>
          </a:p>
          <a:p>
            <a:pPr lvl="1">
              <a:defRPr/>
            </a:pPr>
            <a:r>
              <a:rPr lang="en-US" dirty="0" smtClean="0"/>
              <a:t>ensure </a:t>
            </a:r>
            <a:r>
              <a:rPr lang="en-US" dirty="0"/>
              <a:t>that we are </a:t>
            </a:r>
            <a:r>
              <a:rPr lang="en-US" dirty="0" smtClean="0"/>
              <a:t>addressing family </a:t>
            </a:r>
            <a:r>
              <a:rPr lang="en-US" dirty="0"/>
              <a:t>needs </a:t>
            </a:r>
            <a:endParaRPr lang="en-US" dirty="0" smtClean="0"/>
          </a:p>
          <a:p>
            <a:pPr lvl="1">
              <a:defRPr/>
            </a:pPr>
            <a:r>
              <a:rPr lang="en-US" dirty="0" smtClean="0"/>
              <a:t>NOT “putting </a:t>
            </a:r>
            <a:r>
              <a:rPr lang="en-US" dirty="0"/>
              <a:t>a band aid” on the problem </a:t>
            </a:r>
            <a:r>
              <a:rPr lang="en-US" dirty="0" smtClean="0"/>
              <a:t>or only addressing </a:t>
            </a:r>
            <a:r>
              <a:rPr lang="en-US" dirty="0"/>
              <a:t>the specific reason the case is open (i.e. the ‘true finding</a:t>
            </a:r>
            <a:r>
              <a:rPr lang="en-US" dirty="0" smtClean="0"/>
              <a:t>’).</a:t>
            </a:r>
          </a:p>
          <a:p>
            <a:pPr>
              <a:defRPr/>
            </a:pPr>
            <a:r>
              <a:rPr lang="en-US" dirty="0" smtClean="0"/>
              <a:t>Prevent </a:t>
            </a:r>
            <a:r>
              <a:rPr lang="en-US" dirty="0"/>
              <a:t>families having repeat/multiple </a:t>
            </a:r>
            <a:r>
              <a:rPr lang="en-US" dirty="0" smtClean="0"/>
              <a:t>involvement </a:t>
            </a:r>
            <a:r>
              <a:rPr lang="en-US" dirty="0"/>
              <a:t>with DCFS and prevent children from eventually entering foster care.</a:t>
            </a:r>
          </a:p>
          <a:p>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13271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p:txBody>
          <a:bodyPr/>
          <a:lstStyle/>
          <a:p>
            <a:r>
              <a:rPr lang="en-US" sz="2800" dirty="0" smtClean="0">
                <a:solidFill>
                  <a:schemeClr val="accent1"/>
                </a:solidFill>
              </a:rPr>
              <a:t>                What does that mean for families?</a:t>
            </a:r>
          </a:p>
        </p:txBody>
      </p:sp>
    </p:spTree>
    <p:extLst>
      <p:ext uri="{BB962C8B-B14F-4D97-AF65-F5344CB8AC3E}">
        <p14:creationId xmlns:p14="http://schemas.microsoft.com/office/powerpoint/2010/main" val="326298392"/>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4129</TotalTime>
  <Words>1896</Words>
  <Application>Microsoft Office PowerPoint</Application>
  <PresentationFormat>On-screen Show (4:3)</PresentationFormat>
  <Paragraphs>474</Paragraphs>
  <Slides>48</Slides>
  <Notes>21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Technic</vt:lpstr>
      <vt:lpstr>AR CANS/FAST  TRAINING    Arkansas  Child and Adolescent Needs and Strengths Family Advocacy and Support Tool   </vt:lpstr>
      <vt:lpstr>PowerPoint Presentation</vt:lpstr>
      <vt:lpstr>Why CANS &amp; FAST?</vt:lpstr>
      <vt:lpstr>Why CANS &amp; FAST?</vt:lpstr>
      <vt:lpstr>Arkansas is using CANS as part of the IV-E Waiver</vt:lpstr>
      <vt:lpstr>AR DCFS IV-E WAIVER</vt:lpstr>
      <vt:lpstr>AR CANS-FAST History</vt:lpstr>
      <vt:lpstr>What does that mean for families?</vt:lpstr>
      <vt:lpstr>                What does that mean for families?</vt:lpstr>
      <vt:lpstr>ULTIMATE GOAL?</vt:lpstr>
      <vt:lpstr>Dr. John Lyons – CANS Developer</vt:lpstr>
      <vt:lpstr>CANS-FAST </vt:lpstr>
      <vt:lpstr>CANS-FAST</vt:lpstr>
      <vt:lpstr>AR DCFS Has 3 Child Welfare Assessment Tools</vt:lpstr>
      <vt:lpstr>PowerPoint Presentation</vt:lpstr>
      <vt:lpstr>CANS-FAST Benefits for a Case Worker</vt:lpstr>
      <vt:lpstr>CANS-FAST Benefits for a Parent or Guardian</vt:lpstr>
      <vt:lpstr>Six Key Characteristics</vt:lpstr>
      <vt:lpstr>Action Levels</vt:lpstr>
      <vt:lpstr>Action Levels</vt:lpstr>
      <vt:lpstr>PowerPoint Presentation</vt:lpstr>
      <vt:lpstr>AR CANS-FAST</vt:lpstr>
      <vt:lpstr>Child Strengths</vt:lpstr>
      <vt:lpstr>Life Domain Functioning</vt:lpstr>
      <vt:lpstr>School</vt:lpstr>
      <vt:lpstr>Child Behavioral/Emotional Needs</vt:lpstr>
      <vt:lpstr>Child Risk Behaviors</vt:lpstr>
      <vt:lpstr>Trauma</vt:lpstr>
      <vt:lpstr>Permanency Planning - Caregiver Strengths &amp; Needs</vt:lpstr>
      <vt:lpstr>Permanency Planning - Caregiver Strengths &amp; Needs Continued</vt:lpstr>
      <vt:lpstr> Modules for CANS 5+ </vt:lpstr>
      <vt:lpstr> Modules for CANS (0-4) </vt:lpstr>
      <vt:lpstr>AR FAST</vt:lpstr>
      <vt:lpstr>The Family Together</vt:lpstr>
      <vt:lpstr>Caregiver Status</vt:lpstr>
      <vt:lpstr>Caregiver Advocacy</vt:lpstr>
      <vt:lpstr>Youth Status</vt:lpstr>
      <vt:lpstr>Whodunit?</vt:lpstr>
      <vt:lpstr>Collaboration and Teamwork</vt:lpstr>
      <vt:lpstr>Tips When Scoring a CANS-FAST</vt:lpstr>
      <vt:lpstr>PowerPoint Presentation</vt:lpstr>
      <vt:lpstr>Practice Scenario</vt:lpstr>
      <vt:lpstr>CANS-FAST: Informed Case Planning</vt:lpstr>
      <vt:lpstr>CANS-FAST: Informed Case Planning</vt:lpstr>
      <vt:lpstr>CANS-FAST: Informed Case Planning</vt:lpstr>
      <vt:lpstr>AR Case Plan</vt:lpstr>
      <vt:lpstr>CANS Certification</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CANS-FAST Orienation Training</dc:title>
  <dc:creator>Owner;jbhumphrey</dc:creator>
  <cp:lastModifiedBy>Humphrey, Joylyn B</cp:lastModifiedBy>
  <cp:revision>264</cp:revision>
  <cp:lastPrinted>2015-03-31T13:53:06Z</cp:lastPrinted>
  <dcterms:created xsi:type="dcterms:W3CDTF">2012-08-28T03:25:43Z</dcterms:created>
  <dcterms:modified xsi:type="dcterms:W3CDTF">2015-09-23T18:34:51Z</dcterms:modified>
</cp:coreProperties>
</file>